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8"/>
  </p:notesMasterIdLst>
  <p:handoutMasterIdLst>
    <p:handoutMasterId r:id="rId59"/>
  </p:handoutMasterIdLst>
  <p:sldIdLst>
    <p:sldId id="366" r:id="rId2"/>
    <p:sldId id="477" r:id="rId3"/>
    <p:sldId id="478" r:id="rId4"/>
    <p:sldId id="257" r:id="rId5"/>
    <p:sldId id="368" r:id="rId6"/>
    <p:sldId id="389" r:id="rId7"/>
    <p:sldId id="387" r:id="rId8"/>
    <p:sldId id="367" r:id="rId9"/>
    <p:sldId id="425" r:id="rId10"/>
    <p:sldId id="426" r:id="rId11"/>
    <p:sldId id="427" r:id="rId12"/>
    <p:sldId id="428" r:id="rId13"/>
    <p:sldId id="429" r:id="rId14"/>
    <p:sldId id="430" r:id="rId15"/>
    <p:sldId id="431" r:id="rId16"/>
    <p:sldId id="432" r:id="rId17"/>
    <p:sldId id="433" r:id="rId18"/>
    <p:sldId id="434" r:id="rId19"/>
    <p:sldId id="435" r:id="rId20"/>
    <p:sldId id="436" r:id="rId21"/>
    <p:sldId id="437" r:id="rId22"/>
    <p:sldId id="438" r:id="rId23"/>
    <p:sldId id="439" r:id="rId24"/>
    <p:sldId id="440" r:id="rId25"/>
    <p:sldId id="441" r:id="rId26"/>
    <p:sldId id="442" r:id="rId27"/>
    <p:sldId id="443" r:id="rId28"/>
    <p:sldId id="444" r:id="rId29"/>
    <p:sldId id="445" r:id="rId30"/>
    <p:sldId id="446" r:id="rId31"/>
    <p:sldId id="447" r:id="rId32"/>
    <p:sldId id="448" r:id="rId33"/>
    <p:sldId id="450" r:id="rId34"/>
    <p:sldId id="449" r:id="rId35"/>
    <p:sldId id="451" r:id="rId36"/>
    <p:sldId id="452" r:id="rId37"/>
    <p:sldId id="453" r:id="rId38"/>
    <p:sldId id="454" r:id="rId39"/>
    <p:sldId id="455" r:id="rId40"/>
    <p:sldId id="456" r:id="rId41"/>
    <p:sldId id="457" r:id="rId42"/>
    <p:sldId id="458" r:id="rId43"/>
    <p:sldId id="459" r:id="rId44"/>
    <p:sldId id="460" r:id="rId45"/>
    <p:sldId id="461" r:id="rId46"/>
    <p:sldId id="462" r:id="rId47"/>
    <p:sldId id="463" r:id="rId48"/>
    <p:sldId id="464" r:id="rId49"/>
    <p:sldId id="473" r:id="rId50"/>
    <p:sldId id="467" r:id="rId51"/>
    <p:sldId id="474" r:id="rId52"/>
    <p:sldId id="475" r:id="rId53"/>
    <p:sldId id="476" r:id="rId54"/>
    <p:sldId id="471" r:id="rId55"/>
    <p:sldId id="472" r:id="rId56"/>
    <p:sldId id="364" r:id="rId57"/>
  </p:sldIdLst>
  <p:sldSz cx="51123850" cy="28757563"/>
  <p:notesSz cx="6858000" cy="9144000"/>
  <p:defaultTextStyle>
    <a:defPPr>
      <a:defRPr lang="en-US"/>
    </a:defPPr>
    <a:lvl1pPr marL="0" algn="l" defTabSz="2282022" rtl="0" eaLnBrk="1" latinLnBrk="0" hangingPunct="1">
      <a:defRPr sz="8900" kern="1200">
        <a:solidFill>
          <a:schemeClr val="tx1"/>
        </a:solidFill>
        <a:latin typeface="+mn-lt"/>
        <a:ea typeface="+mn-ea"/>
        <a:cs typeface="+mn-cs"/>
      </a:defRPr>
    </a:lvl1pPr>
    <a:lvl2pPr marL="2282022" algn="l" defTabSz="2282022" rtl="0" eaLnBrk="1" latinLnBrk="0" hangingPunct="1">
      <a:defRPr sz="8900" kern="1200">
        <a:solidFill>
          <a:schemeClr val="tx1"/>
        </a:solidFill>
        <a:latin typeface="+mn-lt"/>
        <a:ea typeface="+mn-ea"/>
        <a:cs typeface="+mn-cs"/>
      </a:defRPr>
    </a:lvl2pPr>
    <a:lvl3pPr marL="4564044" algn="l" defTabSz="2282022" rtl="0" eaLnBrk="1" latinLnBrk="0" hangingPunct="1">
      <a:defRPr sz="8900" kern="1200">
        <a:solidFill>
          <a:schemeClr val="tx1"/>
        </a:solidFill>
        <a:latin typeface="+mn-lt"/>
        <a:ea typeface="+mn-ea"/>
        <a:cs typeface="+mn-cs"/>
      </a:defRPr>
    </a:lvl3pPr>
    <a:lvl4pPr marL="6846065" algn="l" defTabSz="2282022" rtl="0" eaLnBrk="1" latinLnBrk="0" hangingPunct="1">
      <a:defRPr sz="8900" kern="1200">
        <a:solidFill>
          <a:schemeClr val="tx1"/>
        </a:solidFill>
        <a:latin typeface="+mn-lt"/>
        <a:ea typeface="+mn-ea"/>
        <a:cs typeface="+mn-cs"/>
      </a:defRPr>
    </a:lvl4pPr>
    <a:lvl5pPr marL="9128086" algn="l" defTabSz="2282022" rtl="0" eaLnBrk="1" latinLnBrk="0" hangingPunct="1">
      <a:defRPr sz="8900" kern="1200">
        <a:solidFill>
          <a:schemeClr val="tx1"/>
        </a:solidFill>
        <a:latin typeface="+mn-lt"/>
        <a:ea typeface="+mn-ea"/>
        <a:cs typeface="+mn-cs"/>
      </a:defRPr>
    </a:lvl5pPr>
    <a:lvl6pPr marL="11410108" algn="l" defTabSz="2282022" rtl="0" eaLnBrk="1" latinLnBrk="0" hangingPunct="1">
      <a:defRPr sz="8900" kern="1200">
        <a:solidFill>
          <a:schemeClr val="tx1"/>
        </a:solidFill>
        <a:latin typeface="+mn-lt"/>
        <a:ea typeface="+mn-ea"/>
        <a:cs typeface="+mn-cs"/>
      </a:defRPr>
    </a:lvl6pPr>
    <a:lvl7pPr marL="13692130" algn="l" defTabSz="2282022" rtl="0" eaLnBrk="1" latinLnBrk="0" hangingPunct="1">
      <a:defRPr sz="8900" kern="1200">
        <a:solidFill>
          <a:schemeClr val="tx1"/>
        </a:solidFill>
        <a:latin typeface="+mn-lt"/>
        <a:ea typeface="+mn-ea"/>
        <a:cs typeface="+mn-cs"/>
      </a:defRPr>
    </a:lvl7pPr>
    <a:lvl8pPr marL="15974152" algn="l" defTabSz="2282022" rtl="0" eaLnBrk="1" latinLnBrk="0" hangingPunct="1">
      <a:defRPr sz="8900" kern="1200">
        <a:solidFill>
          <a:schemeClr val="tx1"/>
        </a:solidFill>
        <a:latin typeface="+mn-lt"/>
        <a:ea typeface="+mn-ea"/>
        <a:cs typeface="+mn-cs"/>
      </a:defRPr>
    </a:lvl8pPr>
    <a:lvl9pPr marL="18256173" algn="l" defTabSz="2282022" rtl="0" eaLnBrk="1" latinLnBrk="0" hangingPunct="1">
      <a:defRPr sz="8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058">
          <p15:clr>
            <a:srgbClr val="A4A3A4"/>
          </p15:clr>
        </p15:guide>
        <p15:guide id="2" pos="16102">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ugo Albert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BA2B"/>
    <a:srgbClr val="475043"/>
    <a:srgbClr val="DEE8D8"/>
    <a:srgbClr val="F7FDF7"/>
    <a:srgbClr val="EFFBEF"/>
    <a:srgbClr val="FFFCF5"/>
    <a:srgbClr val="F38318"/>
    <a:srgbClr val="CC6E16"/>
    <a:srgbClr val="E5F4F6"/>
    <a:srgbClr val="024C5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79" autoAdjust="0"/>
    <p:restoredTop sz="96449" autoAdjust="0"/>
  </p:normalViewPr>
  <p:slideViewPr>
    <p:cSldViewPr snapToGrid="0" snapToObjects="1">
      <p:cViewPr varScale="1">
        <p:scale>
          <a:sx n="24" d="100"/>
          <a:sy n="24" d="100"/>
        </p:scale>
        <p:origin x="648" y="258"/>
      </p:cViewPr>
      <p:guideLst>
        <p:guide orient="horz" pos="9058"/>
        <p:guide pos="16102"/>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90" d="100"/>
          <a:sy n="90" d="100"/>
        </p:scale>
        <p:origin x="3840" y="2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7C48FD3-0574-1141-B0AB-67E894B92308}" type="datetimeFigureOut">
              <a:rPr lang="en-US" smtClean="0"/>
              <a:t>2/28/2025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C98CCC-783B-B743-9859-C0586D4249F6}" type="slidenum">
              <a:rPr lang="en-US" smtClean="0"/>
              <a:t>‹#›</a:t>
            </a:fld>
            <a:endParaRPr lang="en-US"/>
          </a:p>
        </p:txBody>
      </p:sp>
    </p:spTree>
    <p:extLst>
      <p:ext uri="{BB962C8B-B14F-4D97-AF65-F5344CB8AC3E}">
        <p14:creationId xmlns:p14="http://schemas.microsoft.com/office/powerpoint/2010/main" val="1594608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8F4319-E6BA-4B45-8B37-60A9F2A34866}" type="datetimeFigureOut">
              <a:rPr lang="en-US" smtClean="0"/>
              <a:t>2/28/2025</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808171-7EC1-9147-8B3C-2CCBC6002124}" type="slidenum">
              <a:rPr lang="en-US" smtClean="0"/>
              <a:t>‹#›</a:t>
            </a:fld>
            <a:endParaRPr lang="en-US"/>
          </a:p>
        </p:txBody>
      </p:sp>
    </p:spTree>
    <p:extLst>
      <p:ext uri="{BB962C8B-B14F-4D97-AF65-F5344CB8AC3E}">
        <p14:creationId xmlns:p14="http://schemas.microsoft.com/office/powerpoint/2010/main" val="18155834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a:t>
            </a:fld>
            <a:endParaRPr lang="en-US"/>
          </a:p>
        </p:txBody>
      </p:sp>
    </p:spTree>
    <p:extLst>
      <p:ext uri="{BB962C8B-B14F-4D97-AF65-F5344CB8AC3E}">
        <p14:creationId xmlns:p14="http://schemas.microsoft.com/office/powerpoint/2010/main" val="59596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12</a:t>
            </a:fld>
            <a:endParaRPr lang="en-US"/>
          </a:p>
        </p:txBody>
      </p:sp>
    </p:spTree>
    <p:extLst>
      <p:ext uri="{BB962C8B-B14F-4D97-AF65-F5344CB8AC3E}">
        <p14:creationId xmlns:p14="http://schemas.microsoft.com/office/powerpoint/2010/main" val="1893962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13</a:t>
            </a:fld>
            <a:endParaRPr lang="en-US"/>
          </a:p>
        </p:txBody>
      </p:sp>
    </p:spTree>
    <p:extLst>
      <p:ext uri="{BB962C8B-B14F-4D97-AF65-F5344CB8AC3E}">
        <p14:creationId xmlns:p14="http://schemas.microsoft.com/office/powerpoint/2010/main" val="178968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14</a:t>
            </a:fld>
            <a:endParaRPr lang="en-US"/>
          </a:p>
        </p:txBody>
      </p:sp>
    </p:spTree>
    <p:extLst>
      <p:ext uri="{BB962C8B-B14F-4D97-AF65-F5344CB8AC3E}">
        <p14:creationId xmlns:p14="http://schemas.microsoft.com/office/powerpoint/2010/main" val="912814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15</a:t>
            </a:fld>
            <a:endParaRPr lang="en-US"/>
          </a:p>
        </p:txBody>
      </p:sp>
    </p:spTree>
    <p:extLst>
      <p:ext uri="{BB962C8B-B14F-4D97-AF65-F5344CB8AC3E}">
        <p14:creationId xmlns:p14="http://schemas.microsoft.com/office/powerpoint/2010/main" val="23840444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16</a:t>
            </a:fld>
            <a:endParaRPr lang="en-US"/>
          </a:p>
        </p:txBody>
      </p:sp>
    </p:spTree>
    <p:extLst>
      <p:ext uri="{BB962C8B-B14F-4D97-AF65-F5344CB8AC3E}">
        <p14:creationId xmlns:p14="http://schemas.microsoft.com/office/powerpoint/2010/main" val="34473271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17</a:t>
            </a:fld>
            <a:endParaRPr lang="en-US"/>
          </a:p>
        </p:txBody>
      </p:sp>
    </p:spTree>
    <p:extLst>
      <p:ext uri="{BB962C8B-B14F-4D97-AF65-F5344CB8AC3E}">
        <p14:creationId xmlns:p14="http://schemas.microsoft.com/office/powerpoint/2010/main" val="29172814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18</a:t>
            </a:fld>
            <a:endParaRPr lang="en-US"/>
          </a:p>
        </p:txBody>
      </p:sp>
    </p:spTree>
    <p:extLst>
      <p:ext uri="{BB962C8B-B14F-4D97-AF65-F5344CB8AC3E}">
        <p14:creationId xmlns:p14="http://schemas.microsoft.com/office/powerpoint/2010/main" val="1800945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19</a:t>
            </a:fld>
            <a:endParaRPr lang="en-US"/>
          </a:p>
        </p:txBody>
      </p:sp>
    </p:spTree>
    <p:extLst>
      <p:ext uri="{BB962C8B-B14F-4D97-AF65-F5344CB8AC3E}">
        <p14:creationId xmlns:p14="http://schemas.microsoft.com/office/powerpoint/2010/main" val="309793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20</a:t>
            </a:fld>
            <a:endParaRPr lang="en-US"/>
          </a:p>
        </p:txBody>
      </p:sp>
    </p:spTree>
    <p:extLst>
      <p:ext uri="{BB962C8B-B14F-4D97-AF65-F5344CB8AC3E}">
        <p14:creationId xmlns:p14="http://schemas.microsoft.com/office/powerpoint/2010/main" val="4031571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21</a:t>
            </a:fld>
            <a:endParaRPr lang="en-US"/>
          </a:p>
        </p:txBody>
      </p:sp>
    </p:spTree>
    <p:extLst>
      <p:ext uri="{BB962C8B-B14F-4D97-AF65-F5344CB8AC3E}">
        <p14:creationId xmlns:p14="http://schemas.microsoft.com/office/powerpoint/2010/main" val="2646195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DED42-D038-6D5A-7FBF-E343DEC435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F99E01-8E71-A6B4-5BAD-EF1C044360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0CBA36-D827-41F8-FFD0-49833B8BEF1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CF43283-AA43-E480-720D-6B4727DFD011}"/>
              </a:ext>
            </a:extLst>
          </p:cNvPr>
          <p:cNvSpPr>
            <a:spLocks noGrp="1"/>
          </p:cNvSpPr>
          <p:nvPr>
            <p:ph type="sldNum" sz="quarter" idx="5"/>
          </p:nvPr>
        </p:nvSpPr>
        <p:spPr/>
        <p:txBody>
          <a:bodyPr/>
          <a:lstStyle/>
          <a:p>
            <a:fld id="{73808171-7EC1-9147-8B3C-2CCBC6002124}" type="slidenum">
              <a:rPr lang="en-US" smtClean="0"/>
              <a:t>2</a:t>
            </a:fld>
            <a:endParaRPr lang="en-US"/>
          </a:p>
        </p:txBody>
      </p:sp>
    </p:spTree>
    <p:extLst>
      <p:ext uri="{BB962C8B-B14F-4D97-AF65-F5344CB8AC3E}">
        <p14:creationId xmlns:p14="http://schemas.microsoft.com/office/powerpoint/2010/main" val="3678232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22</a:t>
            </a:fld>
            <a:endParaRPr lang="en-US"/>
          </a:p>
        </p:txBody>
      </p:sp>
    </p:spTree>
    <p:extLst>
      <p:ext uri="{BB962C8B-B14F-4D97-AF65-F5344CB8AC3E}">
        <p14:creationId xmlns:p14="http://schemas.microsoft.com/office/powerpoint/2010/main" val="13266499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23</a:t>
            </a:fld>
            <a:endParaRPr lang="en-US"/>
          </a:p>
        </p:txBody>
      </p:sp>
    </p:spTree>
    <p:extLst>
      <p:ext uri="{BB962C8B-B14F-4D97-AF65-F5344CB8AC3E}">
        <p14:creationId xmlns:p14="http://schemas.microsoft.com/office/powerpoint/2010/main" val="2698686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24</a:t>
            </a:fld>
            <a:endParaRPr lang="en-US"/>
          </a:p>
        </p:txBody>
      </p:sp>
    </p:spTree>
    <p:extLst>
      <p:ext uri="{BB962C8B-B14F-4D97-AF65-F5344CB8AC3E}">
        <p14:creationId xmlns:p14="http://schemas.microsoft.com/office/powerpoint/2010/main" val="1719867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26</a:t>
            </a:fld>
            <a:endParaRPr lang="en-US"/>
          </a:p>
        </p:txBody>
      </p:sp>
    </p:spTree>
    <p:extLst>
      <p:ext uri="{BB962C8B-B14F-4D97-AF65-F5344CB8AC3E}">
        <p14:creationId xmlns:p14="http://schemas.microsoft.com/office/powerpoint/2010/main" val="16918918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27</a:t>
            </a:fld>
            <a:endParaRPr lang="en-US"/>
          </a:p>
        </p:txBody>
      </p:sp>
    </p:spTree>
    <p:extLst>
      <p:ext uri="{BB962C8B-B14F-4D97-AF65-F5344CB8AC3E}">
        <p14:creationId xmlns:p14="http://schemas.microsoft.com/office/powerpoint/2010/main" val="11332874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28</a:t>
            </a:fld>
            <a:endParaRPr lang="en-US"/>
          </a:p>
        </p:txBody>
      </p:sp>
    </p:spTree>
    <p:extLst>
      <p:ext uri="{BB962C8B-B14F-4D97-AF65-F5344CB8AC3E}">
        <p14:creationId xmlns:p14="http://schemas.microsoft.com/office/powerpoint/2010/main" val="630408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29</a:t>
            </a:fld>
            <a:endParaRPr lang="en-US"/>
          </a:p>
        </p:txBody>
      </p:sp>
    </p:spTree>
    <p:extLst>
      <p:ext uri="{BB962C8B-B14F-4D97-AF65-F5344CB8AC3E}">
        <p14:creationId xmlns:p14="http://schemas.microsoft.com/office/powerpoint/2010/main" val="12851591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30</a:t>
            </a:fld>
            <a:endParaRPr lang="en-US"/>
          </a:p>
        </p:txBody>
      </p:sp>
    </p:spTree>
    <p:extLst>
      <p:ext uri="{BB962C8B-B14F-4D97-AF65-F5344CB8AC3E}">
        <p14:creationId xmlns:p14="http://schemas.microsoft.com/office/powerpoint/2010/main" val="2834002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31</a:t>
            </a:fld>
            <a:endParaRPr lang="en-US"/>
          </a:p>
        </p:txBody>
      </p:sp>
    </p:spTree>
    <p:extLst>
      <p:ext uri="{BB962C8B-B14F-4D97-AF65-F5344CB8AC3E}">
        <p14:creationId xmlns:p14="http://schemas.microsoft.com/office/powerpoint/2010/main" val="21960168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32</a:t>
            </a:fld>
            <a:endParaRPr lang="en-US"/>
          </a:p>
        </p:txBody>
      </p:sp>
    </p:spTree>
    <p:extLst>
      <p:ext uri="{BB962C8B-B14F-4D97-AF65-F5344CB8AC3E}">
        <p14:creationId xmlns:p14="http://schemas.microsoft.com/office/powerpoint/2010/main" val="3557137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920436-DA30-66BF-A530-E2C9CB5CDA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C8602C-5B11-A98E-BCE0-5F272E2E73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BCBD4E-4FEF-A706-E62C-A10FB3EB6C5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FD8B893-C97E-9B72-E4BE-32C79FD82D67}"/>
              </a:ext>
            </a:extLst>
          </p:cNvPr>
          <p:cNvSpPr>
            <a:spLocks noGrp="1"/>
          </p:cNvSpPr>
          <p:nvPr>
            <p:ph type="sldNum" sz="quarter" idx="5"/>
          </p:nvPr>
        </p:nvSpPr>
        <p:spPr/>
        <p:txBody>
          <a:bodyPr/>
          <a:lstStyle/>
          <a:p>
            <a:fld id="{73808171-7EC1-9147-8B3C-2CCBC6002124}" type="slidenum">
              <a:rPr lang="en-US" smtClean="0"/>
              <a:t>3</a:t>
            </a:fld>
            <a:endParaRPr lang="en-US"/>
          </a:p>
        </p:txBody>
      </p:sp>
    </p:spTree>
    <p:extLst>
      <p:ext uri="{BB962C8B-B14F-4D97-AF65-F5344CB8AC3E}">
        <p14:creationId xmlns:p14="http://schemas.microsoft.com/office/powerpoint/2010/main" val="8714817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33</a:t>
            </a:fld>
            <a:endParaRPr lang="en-US"/>
          </a:p>
        </p:txBody>
      </p:sp>
    </p:spTree>
    <p:extLst>
      <p:ext uri="{BB962C8B-B14F-4D97-AF65-F5344CB8AC3E}">
        <p14:creationId xmlns:p14="http://schemas.microsoft.com/office/powerpoint/2010/main" val="19551501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34</a:t>
            </a:fld>
            <a:endParaRPr lang="en-US"/>
          </a:p>
        </p:txBody>
      </p:sp>
    </p:spTree>
    <p:extLst>
      <p:ext uri="{BB962C8B-B14F-4D97-AF65-F5344CB8AC3E}">
        <p14:creationId xmlns:p14="http://schemas.microsoft.com/office/powerpoint/2010/main" val="29757358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35</a:t>
            </a:fld>
            <a:endParaRPr lang="en-US"/>
          </a:p>
        </p:txBody>
      </p:sp>
    </p:spTree>
    <p:extLst>
      <p:ext uri="{BB962C8B-B14F-4D97-AF65-F5344CB8AC3E}">
        <p14:creationId xmlns:p14="http://schemas.microsoft.com/office/powerpoint/2010/main" val="14058823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36</a:t>
            </a:fld>
            <a:endParaRPr lang="en-US"/>
          </a:p>
        </p:txBody>
      </p:sp>
    </p:spTree>
    <p:extLst>
      <p:ext uri="{BB962C8B-B14F-4D97-AF65-F5344CB8AC3E}">
        <p14:creationId xmlns:p14="http://schemas.microsoft.com/office/powerpoint/2010/main" val="33015438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37</a:t>
            </a:fld>
            <a:endParaRPr lang="en-US"/>
          </a:p>
        </p:txBody>
      </p:sp>
    </p:spTree>
    <p:extLst>
      <p:ext uri="{BB962C8B-B14F-4D97-AF65-F5344CB8AC3E}">
        <p14:creationId xmlns:p14="http://schemas.microsoft.com/office/powerpoint/2010/main" val="18773889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38</a:t>
            </a:fld>
            <a:endParaRPr lang="en-US"/>
          </a:p>
        </p:txBody>
      </p:sp>
    </p:spTree>
    <p:extLst>
      <p:ext uri="{BB962C8B-B14F-4D97-AF65-F5344CB8AC3E}">
        <p14:creationId xmlns:p14="http://schemas.microsoft.com/office/powerpoint/2010/main" val="37726154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39</a:t>
            </a:fld>
            <a:endParaRPr lang="en-US"/>
          </a:p>
        </p:txBody>
      </p:sp>
    </p:spTree>
    <p:extLst>
      <p:ext uri="{BB962C8B-B14F-4D97-AF65-F5344CB8AC3E}">
        <p14:creationId xmlns:p14="http://schemas.microsoft.com/office/powerpoint/2010/main" val="36682065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41</a:t>
            </a:fld>
            <a:endParaRPr lang="en-US"/>
          </a:p>
        </p:txBody>
      </p:sp>
    </p:spTree>
    <p:extLst>
      <p:ext uri="{BB962C8B-B14F-4D97-AF65-F5344CB8AC3E}">
        <p14:creationId xmlns:p14="http://schemas.microsoft.com/office/powerpoint/2010/main" val="4653443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42</a:t>
            </a:fld>
            <a:endParaRPr lang="en-US"/>
          </a:p>
        </p:txBody>
      </p:sp>
    </p:spTree>
    <p:extLst>
      <p:ext uri="{BB962C8B-B14F-4D97-AF65-F5344CB8AC3E}">
        <p14:creationId xmlns:p14="http://schemas.microsoft.com/office/powerpoint/2010/main" val="31938449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43</a:t>
            </a:fld>
            <a:endParaRPr lang="en-US"/>
          </a:p>
        </p:txBody>
      </p:sp>
    </p:spTree>
    <p:extLst>
      <p:ext uri="{BB962C8B-B14F-4D97-AF65-F5344CB8AC3E}">
        <p14:creationId xmlns:p14="http://schemas.microsoft.com/office/powerpoint/2010/main" val="3031849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a:t>
            </a:fld>
            <a:endParaRPr lang="en-US"/>
          </a:p>
        </p:txBody>
      </p:sp>
    </p:spTree>
    <p:extLst>
      <p:ext uri="{BB962C8B-B14F-4D97-AF65-F5344CB8AC3E}">
        <p14:creationId xmlns:p14="http://schemas.microsoft.com/office/powerpoint/2010/main" val="3676063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44</a:t>
            </a:fld>
            <a:endParaRPr lang="en-US"/>
          </a:p>
        </p:txBody>
      </p:sp>
    </p:spTree>
    <p:extLst>
      <p:ext uri="{BB962C8B-B14F-4D97-AF65-F5344CB8AC3E}">
        <p14:creationId xmlns:p14="http://schemas.microsoft.com/office/powerpoint/2010/main" val="30972930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46</a:t>
            </a:fld>
            <a:endParaRPr lang="en-US"/>
          </a:p>
        </p:txBody>
      </p:sp>
    </p:spTree>
    <p:extLst>
      <p:ext uri="{BB962C8B-B14F-4D97-AF65-F5344CB8AC3E}">
        <p14:creationId xmlns:p14="http://schemas.microsoft.com/office/powerpoint/2010/main" val="28159125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47</a:t>
            </a:fld>
            <a:endParaRPr lang="en-US"/>
          </a:p>
        </p:txBody>
      </p:sp>
    </p:spTree>
    <p:extLst>
      <p:ext uri="{BB962C8B-B14F-4D97-AF65-F5344CB8AC3E}">
        <p14:creationId xmlns:p14="http://schemas.microsoft.com/office/powerpoint/2010/main" val="5423535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48</a:t>
            </a:fld>
            <a:endParaRPr lang="en-US"/>
          </a:p>
        </p:txBody>
      </p:sp>
    </p:spTree>
    <p:extLst>
      <p:ext uri="{BB962C8B-B14F-4D97-AF65-F5344CB8AC3E}">
        <p14:creationId xmlns:p14="http://schemas.microsoft.com/office/powerpoint/2010/main" val="12495761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49</a:t>
            </a:fld>
            <a:endParaRPr lang="en-US"/>
          </a:p>
        </p:txBody>
      </p:sp>
    </p:spTree>
    <p:extLst>
      <p:ext uri="{BB962C8B-B14F-4D97-AF65-F5344CB8AC3E}">
        <p14:creationId xmlns:p14="http://schemas.microsoft.com/office/powerpoint/2010/main" val="40906662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50</a:t>
            </a:fld>
            <a:endParaRPr lang="en-US"/>
          </a:p>
        </p:txBody>
      </p:sp>
    </p:spTree>
    <p:extLst>
      <p:ext uri="{BB962C8B-B14F-4D97-AF65-F5344CB8AC3E}">
        <p14:creationId xmlns:p14="http://schemas.microsoft.com/office/powerpoint/2010/main" val="41803325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00004-941F-E660-98E9-69EB389DBA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A6DF9B-0185-13DB-CC8A-F6244A505C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5D1338-2B79-9947-41E8-65BF39F922B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CCBD6AF-B437-3486-4EB7-AF623A63E203}"/>
              </a:ext>
            </a:extLst>
          </p:cNvPr>
          <p:cNvSpPr>
            <a:spLocks noGrp="1"/>
          </p:cNvSpPr>
          <p:nvPr>
            <p:ph type="sldNum" sz="quarter" idx="5"/>
          </p:nvPr>
        </p:nvSpPr>
        <p:spPr/>
        <p:txBody>
          <a:bodyPr/>
          <a:lstStyle/>
          <a:p>
            <a:fld id="{73808171-7EC1-9147-8B3C-2CCBC6002124}" type="slidenum">
              <a:rPr lang="en-US" smtClean="0"/>
              <a:t>51</a:t>
            </a:fld>
            <a:endParaRPr lang="en-US"/>
          </a:p>
        </p:txBody>
      </p:sp>
    </p:spTree>
    <p:extLst>
      <p:ext uri="{BB962C8B-B14F-4D97-AF65-F5344CB8AC3E}">
        <p14:creationId xmlns:p14="http://schemas.microsoft.com/office/powerpoint/2010/main" val="32151338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59DE4-63F3-54D3-2A82-46A2AC40FF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D6A9C2-3E8F-A106-9270-97F37FE3B4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AA116B-EC7B-7800-DB9A-13FC4FE7178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4BBD70B-4A11-6CD2-093B-059A1800ED30}"/>
              </a:ext>
            </a:extLst>
          </p:cNvPr>
          <p:cNvSpPr>
            <a:spLocks noGrp="1"/>
          </p:cNvSpPr>
          <p:nvPr>
            <p:ph type="sldNum" sz="quarter" idx="5"/>
          </p:nvPr>
        </p:nvSpPr>
        <p:spPr/>
        <p:txBody>
          <a:bodyPr/>
          <a:lstStyle/>
          <a:p>
            <a:fld id="{73808171-7EC1-9147-8B3C-2CCBC6002124}" type="slidenum">
              <a:rPr lang="en-US" smtClean="0"/>
              <a:t>52</a:t>
            </a:fld>
            <a:endParaRPr lang="en-US"/>
          </a:p>
        </p:txBody>
      </p:sp>
    </p:spTree>
    <p:extLst>
      <p:ext uri="{BB962C8B-B14F-4D97-AF65-F5344CB8AC3E}">
        <p14:creationId xmlns:p14="http://schemas.microsoft.com/office/powerpoint/2010/main" val="30327844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C1479-7CB0-B4A3-9355-AF0EDA6E85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7ACF7F-5C9F-3E87-2858-23909C8373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16F1F0-6EDD-2FC8-A4AC-1C5335293E4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CADF840-BE74-B1E2-2BCB-35E83E64803D}"/>
              </a:ext>
            </a:extLst>
          </p:cNvPr>
          <p:cNvSpPr>
            <a:spLocks noGrp="1"/>
          </p:cNvSpPr>
          <p:nvPr>
            <p:ph type="sldNum" sz="quarter" idx="5"/>
          </p:nvPr>
        </p:nvSpPr>
        <p:spPr/>
        <p:txBody>
          <a:bodyPr/>
          <a:lstStyle/>
          <a:p>
            <a:fld id="{73808171-7EC1-9147-8B3C-2CCBC6002124}" type="slidenum">
              <a:rPr lang="en-US" smtClean="0"/>
              <a:t>53</a:t>
            </a:fld>
            <a:endParaRPr lang="en-US"/>
          </a:p>
        </p:txBody>
      </p:sp>
    </p:spTree>
    <p:extLst>
      <p:ext uri="{BB962C8B-B14F-4D97-AF65-F5344CB8AC3E}">
        <p14:creationId xmlns:p14="http://schemas.microsoft.com/office/powerpoint/2010/main" val="7428310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54</a:t>
            </a:fld>
            <a:endParaRPr lang="en-US"/>
          </a:p>
        </p:txBody>
      </p:sp>
    </p:spTree>
    <p:extLst>
      <p:ext uri="{BB962C8B-B14F-4D97-AF65-F5344CB8AC3E}">
        <p14:creationId xmlns:p14="http://schemas.microsoft.com/office/powerpoint/2010/main" val="42970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6</a:t>
            </a:fld>
            <a:endParaRPr lang="en-US"/>
          </a:p>
        </p:txBody>
      </p:sp>
    </p:spTree>
    <p:extLst>
      <p:ext uri="{BB962C8B-B14F-4D97-AF65-F5344CB8AC3E}">
        <p14:creationId xmlns:p14="http://schemas.microsoft.com/office/powerpoint/2010/main" val="333115983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55</a:t>
            </a:fld>
            <a:endParaRPr lang="en-US"/>
          </a:p>
        </p:txBody>
      </p:sp>
    </p:spTree>
    <p:extLst>
      <p:ext uri="{BB962C8B-B14F-4D97-AF65-F5344CB8AC3E}">
        <p14:creationId xmlns:p14="http://schemas.microsoft.com/office/powerpoint/2010/main" val="1927945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7</a:t>
            </a:fld>
            <a:endParaRPr lang="en-US"/>
          </a:p>
        </p:txBody>
      </p:sp>
    </p:spTree>
    <p:extLst>
      <p:ext uri="{BB962C8B-B14F-4D97-AF65-F5344CB8AC3E}">
        <p14:creationId xmlns:p14="http://schemas.microsoft.com/office/powerpoint/2010/main" val="3704716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8</a:t>
            </a:fld>
            <a:endParaRPr lang="en-US"/>
          </a:p>
        </p:txBody>
      </p:sp>
    </p:spTree>
    <p:extLst>
      <p:ext uri="{BB962C8B-B14F-4D97-AF65-F5344CB8AC3E}">
        <p14:creationId xmlns:p14="http://schemas.microsoft.com/office/powerpoint/2010/main" val="1053816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9</a:t>
            </a:fld>
            <a:endParaRPr lang="en-US"/>
          </a:p>
        </p:txBody>
      </p:sp>
    </p:spTree>
    <p:extLst>
      <p:ext uri="{BB962C8B-B14F-4D97-AF65-F5344CB8AC3E}">
        <p14:creationId xmlns:p14="http://schemas.microsoft.com/office/powerpoint/2010/main" val="2628566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3808171-7EC1-9147-8B3C-2CCBC6002124}" type="slidenum">
              <a:rPr lang="en-US" smtClean="0"/>
              <a:t>10</a:t>
            </a:fld>
            <a:endParaRPr lang="en-US"/>
          </a:p>
        </p:txBody>
      </p:sp>
    </p:spTree>
    <p:extLst>
      <p:ext uri="{BB962C8B-B14F-4D97-AF65-F5344CB8AC3E}">
        <p14:creationId xmlns:p14="http://schemas.microsoft.com/office/powerpoint/2010/main" val="1098065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34291" y="8933488"/>
            <a:ext cx="43455272" cy="6164236"/>
          </a:xfrm>
        </p:spPr>
        <p:txBody>
          <a:bodyPr/>
          <a:lstStyle/>
          <a:p>
            <a:r>
              <a:rPr lang="nl-NL"/>
              <a:t>Click to edit Master title style</a:t>
            </a:r>
            <a:endParaRPr lang="en-US"/>
          </a:p>
        </p:txBody>
      </p:sp>
      <p:sp>
        <p:nvSpPr>
          <p:cNvPr id="3" name="Subtitle 2"/>
          <p:cNvSpPr>
            <a:spLocks noGrp="1"/>
          </p:cNvSpPr>
          <p:nvPr>
            <p:ph type="subTitle" idx="1"/>
          </p:nvPr>
        </p:nvSpPr>
        <p:spPr>
          <a:xfrm>
            <a:off x="7668579" y="16295953"/>
            <a:ext cx="35786696" cy="7349155"/>
          </a:xfrm>
        </p:spPr>
        <p:txBody>
          <a:bodyPr/>
          <a:lstStyle>
            <a:lvl1pPr marL="0" indent="0" algn="ctr">
              <a:buNone/>
              <a:defRPr>
                <a:solidFill>
                  <a:schemeClr val="tx1">
                    <a:tint val="75000"/>
                  </a:schemeClr>
                </a:solidFill>
              </a:defRPr>
            </a:lvl1pPr>
            <a:lvl2pPr marL="2282022" indent="0" algn="ctr">
              <a:buNone/>
              <a:defRPr>
                <a:solidFill>
                  <a:schemeClr val="tx1">
                    <a:tint val="75000"/>
                  </a:schemeClr>
                </a:solidFill>
              </a:defRPr>
            </a:lvl2pPr>
            <a:lvl3pPr marL="4564044" indent="0" algn="ctr">
              <a:buNone/>
              <a:defRPr>
                <a:solidFill>
                  <a:schemeClr val="tx1">
                    <a:tint val="75000"/>
                  </a:schemeClr>
                </a:solidFill>
              </a:defRPr>
            </a:lvl3pPr>
            <a:lvl4pPr marL="6846065" indent="0" algn="ctr">
              <a:buNone/>
              <a:defRPr>
                <a:solidFill>
                  <a:schemeClr val="tx1">
                    <a:tint val="75000"/>
                  </a:schemeClr>
                </a:solidFill>
              </a:defRPr>
            </a:lvl4pPr>
            <a:lvl5pPr marL="9128086" indent="0" algn="ctr">
              <a:buNone/>
              <a:defRPr>
                <a:solidFill>
                  <a:schemeClr val="tx1">
                    <a:tint val="75000"/>
                  </a:schemeClr>
                </a:solidFill>
              </a:defRPr>
            </a:lvl5pPr>
            <a:lvl6pPr marL="11410108" indent="0" algn="ctr">
              <a:buNone/>
              <a:defRPr>
                <a:solidFill>
                  <a:schemeClr val="tx1">
                    <a:tint val="75000"/>
                  </a:schemeClr>
                </a:solidFill>
              </a:defRPr>
            </a:lvl6pPr>
            <a:lvl7pPr marL="13692130" indent="0" algn="ctr">
              <a:buNone/>
              <a:defRPr>
                <a:solidFill>
                  <a:schemeClr val="tx1">
                    <a:tint val="75000"/>
                  </a:schemeClr>
                </a:solidFill>
              </a:defRPr>
            </a:lvl7pPr>
            <a:lvl8pPr marL="15974152" indent="0" algn="ctr">
              <a:buNone/>
              <a:defRPr>
                <a:solidFill>
                  <a:schemeClr val="tx1">
                    <a:tint val="75000"/>
                  </a:schemeClr>
                </a:solidFill>
              </a:defRPr>
            </a:lvl8pPr>
            <a:lvl9pPr marL="18256173" indent="0" algn="ctr">
              <a:buNone/>
              <a:defRPr>
                <a:solidFill>
                  <a:schemeClr val="tx1">
                    <a:tint val="75000"/>
                  </a:schemeClr>
                </a:solidFill>
              </a:defRPr>
            </a:lvl9pPr>
          </a:lstStyle>
          <a:p>
            <a:r>
              <a:rPr lang="nl-NL"/>
              <a:t>Click to edit Master subtitle style</a:t>
            </a:r>
            <a:endParaRPr lang="en-US"/>
          </a:p>
        </p:txBody>
      </p:sp>
      <p:sp>
        <p:nvSpPr>
          <p:cNvPr id="4" name="Date Placeholder 3"/>
          <p:cNvSpPr>
            <a:spLocks noGrp="1"/>
          </p:cNvSpPr>
          <p:nvPr>
            <p:ph type="dt" sz="half" idx="10"/>
          </p:nvPr>
        </p:nvSpPr>
        <p:spPr/>
        <p:txBody>
          <a:bodyPr/>
          <a:lstStyle/>
          <a:p>
            <a:fld id="{6039EC76-2822-AC48-BB13-9D0E096C9F13}"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10" name="Picture Placeholder 9">
            <a:extLst>
              <a:ext uri="{FF2B5EF4-FFF2-40B4-BE49-F238E27FC236}">
                <a16:creationId xmlns:a16="http://schemas.microsoft.com/office/drawing/2014/main" id="{5AC79ADA-7355-8C43-9985-589494E2FF5D}"/>
              </a:ext>
            </a:extLst>
          </p:cNvPr>
          <p:cNvSpPr>
            <a:spLocks noGrp="1"/>
          </p:cNvSpPr>
          <p:nvPr>
            <p:ph type="pic" sz="quarter" idx="13"/>
          </p:nvPr>
        </p:nvSpPr>
        <p:spPr>
          <a:xfrm>
            <a:off x="33194625" y="1"/>
            <a:ext cx="18030825" cy="25857199"/>
          </a:xfrm>
        </p:spPr>
        <p:txBody>
          <a:bodyPr/>
          <a:lstStyle/>
          <a:p>
            <a:endParaRPr lang="en-US" dirty="0"/>
          </a:p>
        </p:txBody>
      </p:sp>
      <p:sp>
        <p:nvSpPr>
          <p:cNvPr id="9" name="Slide Number Placeholder 5">
            <a:extLst>
              <a:ext uri="{FF2B5EF4-FFF2-40B4-BE49-F238E27FC236}">
                <a16:creationId xmlns:a16="http://schemas.microsoft.com/office/drawing/2014/main" id="{2BBF7D77-B50C-774F-BA23-20B0D902CD36}"/>
              </a:ext>
            </a:extLst>
          </p:cNvPr>
          <p:cNvSpPr>
            <a:spLocks noGrp="1"/>
          </p:cNvSpPr>
          <p:nvPr>
            <p:ph type="sldNum" sz="quarter" idx="4"/>
          </p:nvPr>
        </p:nvSpPr>
        <p:spPr>
          <a:xfrm>
            <a:off x="38660601" y="26654004"/>
            <a:ext cx="11928899" cy="1531074"/>
          </a:xfrm>
          <a:prstGeom prst="rect">
            <a:avLst/>
          </a:prstGeom>
        </p:spPr>
        <p:txBody>
          <a:bodyPr vert="horz" lIns="456404" tIns="228203" rIns="456404" bIns="228203" rtlCol="0" anchor="ctr"/>
          <a:lstStyle>
            <a:lvl1pPr algn="r">
              <a:defRPr sz="6000">
                <a:solidFill>
                  <a:schemeClr val="tx1">
                    <a:tint val="75000"/>
                  </a:schemeClr>
                </a:solidFill>
              </a:defRPr>
            </a:lvl1pPr>
          </a:lstStyle>
          <a:p>
            <a:fld id="{7CA9BF71-2ECD-7E4E-A1A8-85694276B60E}" type="slidenum">
              <a:rPr lang="en-US" smtClean="0"/>
              <a:t>‹#›</a:t>
            </a:fld>
            <a:endParaRPr lang="en-US" dirty="0"/>
          </a:p>
        </p:txBody>
      </p:sp>
    </p:spTree>
    <p:extLst>
      <p:ext uri="{BB962C8B-B14F-4D97-AF65-F5344CB8AC3E}">
        <p14:creationId xmlns:p14="http://schemas.microsoft.com/office/powerpoint/2010/main" val="369804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4" name="Date Placeholder 3"/>
          <p:cNvSpPr>
            <a:spLocks noGrp="1"/>
          </p:cNvSpPr>
          <p:nvPr>
            <p:ph type="dt" sz="half" idx="10"/>
          </p:nvPr>
        </p:nvSpPr>
        <p:spPr/>
        <p:txBody>
          <a:bodyPr/>
          <a:lstStyle/>
          <a:p>
            <a:fld id="{DA96BCE3-DF13-7844-8386-2A1E7485B04D}"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38315161" y="26403501"/>
            <a:ext cx="11928899" cy="1531074"/>
          </a:xfrm>
          <a:prstGeom prst="rect">
            <a:avLst/>
          </a:prstGeom>
        </p:spPr>
        <p:txBody>
          <a:bodyPr/>
          <a:lstStyle/>
          <a:p>
            <a:fld id="{7CA9BF71-2ECD-7E4E-A1A8-85694276B60E}" type="slidenum">
              <a:rPr lang="en-US" smtClean="0"/>
              <a:t>‹#›</a:t>
            </a:fld>
            <a:endParaRPr lang="en-US"/>
          </a:p>
        </p:txBody>
      </p:sp>
    </p:spTree>
    <p:extLst>
      <p:ext uri="{BB962C8B-B14F-4D97-AF65-F5344CB8AC3E}">
        <p14:creationId xmlns:p14="http://schemas.microsoft.com/office/powerpoint/2010/main" val="1098003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8303550" y="3454906"/>
            <a:ext cx="46020338" cy="73684596"/>
          </a:xfrm>
        </p:spPr>
        <p:txBody>
          <a:bodyPr vert="eaVert"/>
          <a:lstStyle/>
          <a:p>
            <a:r>
              <a:rPr lang="nl-NL"/>
              <a:t>Click to edit Master title style</a:t>
            </a:r>
            <a:endParaRPr lang="en-US"/>
          </a:p>
        </p:txBody>
      </p:sp>
      <p:sp>
        <p:nvSpPr>
          <p:cNvPr id="3" name="Vertical Text Placeholder 2"/>
          <p:cNvSpPr>
            <a:spLocks noGrp="1"/>
          </p:cNvSpPr>
          <p:nvPr>
            <p:ph type="body" orient="vert" idx="1"/>
          </p:nvPr>
        </p:nvSpPr>
        <p:spPr>
          <a:xfrm>
            <a:off x="10224772" y="3454906"/>
            <a:ext cx="137226712" cy="73684596"/>
          </a:xfrm>
        </p:spPr>
        <p:txBody>
          <a:bodyPr vert="eaVert"/>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4" name="Date Placeholder 3"/>
          <p:cNvSpPr>
            <a:spLocks noGrp="1"/>
          </p:cNvSpPr>
          <p:nvPr>
            <p:ph type="dt" sz="half" idx="10"/>
          </p:nvPr>
        </p:nvSpPr>
        <p:spPr/>
        <p:txBody>
          <a:bodyPr/>
          <a:lstStyle/>
          <a:p>
            <a:fld id="{DF5DEC39-C5C0-2240-ADCE-30469AAF81DA}"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8" name="Slide Number Placeholder 5">
            <a:extLst>
              <a:ext uri="{FF2B5EF4-FFF2-40B4-BE49-F238E27FC236}">
                <a16:creationId xmlns:a16="http://schemas.microsoft.com/office/drawing/2014/main" id="{DDF6D0DD-69E8-084D-9C26-89E9D7530140}"/>
              </a:ext>
            </a:extLst>
          </p:cNvPr>
          <p:cNvSpPr>
            <a:spLocks noGrp="1"/>
          </p:cNvSpPr>
          <p:nvPr>
            <p:ph type="sldNum" sz="quarter" idx="12"/>
          </p:nvPr>
        </p:nvSpPr>
        <p:spPr>
          <a:xfrm>
            <a:off x="38406601" y="26654004"/>
            <a:ext cx="11928899" cy="1531074"/>
          </a:xfrm>
        </p:spPr>
        <p:txBody>
          <a:bodyPr/>
          <a:lstStyle/>
          <a:p>
            <a:fld id="{7CA9BF71-2ECD-7E4E-A1A8-85694276B60E}" type="slidenum">
              <a:rPr lang="en-US" smtClean="0"/>
              <a:t>‹#›</a:t>
            </a:fld>
            <a:endParaRPr lang="en-US"/>
          </a:p>
        </p:txBody>
      </p:sp>
    </p:spTree>
    <p:extLst>
      <p:ext uri="{BB962C8B-B14F-4D97-AF65-F5344CB8AC3E}">
        <p14:creationId xmlns:p14="http://schemas.microsoft.com/office/powerpoint/2010/main" val="2106502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10" name="Date Placeholder 9">
            <a:extLst>
              <a:ext uri="{FF2B5EF4-FFF2-40B4-BE49-F238E27FC236}">
                <a16:creationId xmlns:a16="http://schemas.microsoft.com/office/drawing/2014/main" id="{07E3AAB0-64DC-0B4D-AF07-BCCD1BB5A8A3}"/>
              </a:ext>
            </a:extLst>
          </p:cNvPr>
          <p:cNvSpPr>
            <a:spLocks noGrp="1"/>
          </p:cNvSpPr>
          <p:nvPr>
            <p:ph type="dt" sz="half" idx="10"/>
          </p:nvPr>
        </p:nvSpPr>
        <p:spPr/>
        <p:txBody>
          <a:bodyPr/>
          <a:lstStyle/>
          <a:p>
            <a:fld id="{C850E757-4A88-8D4B-89FB-2B96E32B5243}" type="datetime1">
              <a:rPr lang="en-US" smtClean="0"/>
              <a:t>2/28/2025</a:t>
            </a:fld>
            <a:endParaRPr lang="en-US"/>
          </a:p>
        </p:txBody>
      </p:sp>
      <p:sp>
        <p:nvSpPr>
          <p:cNvPr id="11" name="Footer Placeholder 10">
            <a:extLst>
              <a:ext uri="{FF2B5EF4-FFF2-40B4-BE49-F238E27FC236}">
                <a16:creationId xmlns:a16="http://schemas.microsoft.com/office/drawing/2014/main" id="{78049FFD-CEFB-EB40-BC3D-B8B020F9F08D}"/>
              </a:ext>
            </a:extLst>
          </p:cNvPr>
          <p:cNvSpPr>
            <a:spLocks noGrp="1"/>
          </p:cNvSpPr>
          <p:nvPr>
            <p:ph type="ftr" sz="quarter" idx="11"/>
          </p:nvPr>
        </p:nvSpPr>
        <p:spPr/>
        <p:txBody>
          <a:bodyPr/>
          <a:lstStyle/>
          <a:p>
            <a:endParaRPr lang="en-US"/>
          </a:p>
        </p:txBody>
      </p:sp>
      <p:sp>
        <p:nvSpPr>
          <p:cNvPr id="12" name="Slide Number Placeholder 11">
            <a:extLst>
              <a:ext uri="{FF2B5EF4-FFF2-40B4-BE49-F238E27FC236}">
                <a16:creationId xmlns:a16="http://schemas.microsoft.com/office/drawing/2014/main" id="{8ECDF081-C0AE-7547-9263-58609D01281E}"/>
              </a:ext>
            </a:extLst>
          </p:cNvPr>
          <p:cNvSpPr>
            <a:spLocks noGrp="1"/>
          </p:cNvSpPr>
          <p:nvPr>
            <p:ph type="sldNum" sz="quarter" idx="12"/>
          </p:nvPr>
        </p:nvSpPr>
        <p:spPr>
          <a:xfrm>
            <a:off x="38762201" y="26654004"/>
            <a:ext cx="11928899" cy="1531074"/>
          </a:xfrm>
        </p:spPr>
        <p:txBody>
          <a:bodyPr/>
          <a:lstStyle>
            <a:lvl1pPr>
              <a:defRPr>
                <a:latin typeface="Arial" panose="020B0604020202020204" pitchFamily="34" charset="0"/>
                <a:cs typeface="Arial" panose="020B0604020202020204" pitchFamily="34" charset="0"/>
              </a:defRPr>
            </a:lvl1pPr>
          </a:lstStyle>
          <a:p>
            <a:fld id="{7CA9BF71-2ECD-7E4E-A1A8-85694276B60E}" type="slidenum">
              <a:rPr lang="en-US" smtClean="0"/>
              <a:pPr/>
              <a:t>‹#›</a:t>
            </a:fld>
            <a:endParaRPr lang="en-US" dirty="0"/>
          </a:p>
        </p:txBody>
      </p:sp>
      <p:sp>
        <p:nvSpPr>
          <p:cNvPr id="13" name="Title 12">
            <a:extLst>
              <a:ext uri="{FF2B5EF4-FFF2-40B4-BE49-F238E27FC236}">
                <a16:creationId xmlns:a16="http://schemas.microsoft.com/office/drawing/2014/main" id="{64C43F02-6586-F245-8CBF-939B0EBA4E6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80921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38433" y="18479400"/>
            <a:ext cx="43455272" cy="5711572"/>
          </a:xfrm>
        </p:spPr>
        <p:txBody>
          <a:bodyPr anchor="t"/>
          <a:lstStyle>
            <a:lvl1pPr algn="l">
              <a:defRPr sz="20000" b="1" cap="all"/>
            </a:lvl1pPr>
          </a:lstStyle>
          <a:p>
            <a:r>
              <a:rPr lang="nl-NL"/>
              <a:t>Click to edit Master title style</a:t>
            </a:r>
            <a:endParaRPr lang="en-US"/>
          </a:p>
        </p:txBody>
      </p:sp>
      <p:sp>
        <p:nvSpPr>
          <p:cNvPr id="3" name="Text Placeholder 2"/>
          <p:cNvSpPr>
            <a:spLocks noGrp="1"/>
          </p:cNvSpPr>
          <p:nvPr>
            <p:ph type="body" idx="1"/>
          </p:nvPr>
        </p:nvSpPr>
        <p:spPr>
          <a:xfrm>
            <a:off x="4038433" y="12188684"/>
            <a:ext cx="43455272" cy="6290715"/>
          </a:xfrm>
        </p:spPr>
        <p:txBody>
          <a:bodyPr anchor="b"/>
          <a:lstStyle>
            <a:lvl1pPr marL="0" indent="0">
              <a:buNone/>
              <a:defRPr sz="9900">
                <a:solidFill>
                  <a:schemeClr val="tx1">
                    <a:tint val="75000"/>
                  </a:schemeClr>
                </a:solidFill>
              </a:defRPr>
            </a:lvl1pPr>
            <a:lvl2pPr marL="2282022" indent="0">
              <a:buNone/>
              <a:defRPr sz="8900">
                <a:solidFill>
                  <a:schemeClr val="tx1">
                    <a:tint val="75000"/>
                  </a:schemeClr>
                </a:solidFill>
              </a:defRPr>
            </a:lvl2pPr>
            <a:lvl3pPr marL="4564044" indent="0">
              <a:buNone/>
              <a:defRPr sz="8000">
                <a:solidFill>
                  <a:schemeClr val="tx1">
                    <a:tint val="75000"/>
                  </a:schemeClr>
                </a:solidFill>
              </a:defRPr>
            </a:lvl3pPr>
            <a:lvl4pPr marL="6846065" indent="0">
              <a:buNone/>
              <a:defRPr sz="7000">
                <a:solidFill>
                  <a:schemeClr val="tx1">
                    <a:tint val="75000"/>
                  </a:schemeClr>
                </a:solidFill>
              </a:defRPr>
            </a:lvl4pPr>
            <a:lvl5pPr marL="9128086" indent="0">
              <a:buNone/>
              <a:defRPr sz="7000">
                <a:solidFill>
                  <a:schemeClr val="tx1">
                    <a:tint val="75000"/>
                  </a:schemeClr>
                </a:solidFill>
              </a:defRPr>
            </a:lvl5pPr>
            <a:lvl6pPr marL="11410108" indent="0">
              <a:buNone/>
              <a:defRPr sz="7000">
                <a:solidFill>
                  <a:schemeClr val="tx1">
                    <a:tint val="75000"/>
                  </a:schemeClr>
                </a:solidFill>
              </a:defRPr>
            </a:lvl6pPr>
            <a:lvl7pPr marL="13692130" indent="0">
              <a:buNone/>
              <a:defRPr sz="7000">
                <a:solidFill>
                  <a:schemeClr val="tx1">
                    <a:tint val="75000"/>
                  </a:schemeClr>
                </a:solidFill>
              </a:defRPr>
            </a:lvl7pPr>
            <a:lvl8pPr marL="15974152" indent="0">
              <a:buNone/>
              <a:defRPr sz="7000">
                <a:solidFill>
                  <a:schemeClr val="tx1">
                    <a:tint val="75000"/>
                  </a:schemeClr>
                </a:solidFill>
              </a:defRPr>
            </a:lvl8pPr>
            <a:lvl9pPr marL="18256173" indent="0">
              <a:buNone/>
              <a:defRPr sz="7000">
                <a:solidFill>
                  <a:schemeClr val="tx1">
                    <a:tint val="75000"/>
                  </a:schemeClr>
                </a:solidFill>
              </a:defRPr>
            </a:lvl9pPr>
          </a:lstStyle>
          <a:p>
            <a:pPr lvl="0"/>
            <a:r>
              <a:rPr lang="nl-NL"/>
              <a:t>Click to edit Master text styles</a:t>
            </a:r>
          </a:p>
        </p:txBody>
      </p:sp>
      <p:sp>
        <p:nvSpPr>
          <p:cNvPr id="4" name="Date Placeholder 3"/>
          <p:cNvSpPr>
            <a:spLocks noGrp="1"/>
          </p:cNvSpPr>
          <p:nvPr>
            <p:ph type="dt" sz="half" idx="10"/>
          </p:nvPr>
        </p:nvSpPr>
        <p:spPr/>
        <p:txBody>
          <a:bodyPr/>
          <a:lstStyle/>
          <a:p>
            <a:fld id="{CC701809-F18D-4347-A2C2-F282C3E29232}" type="datetime1">
              <a:rPr lang="en-US" smtClean="0"/>
              <a:t>2/28/2025</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a:extLst>
              <a:ext uri="{FF2B5EF4-FFF2-40B4-BE49-F238E27FC236}">
                <a16:creationId xmlns:a16="http://schemas.microsoft.com/office/drawing/2014/main" id="{BF571B06-2D50-1D43-A42F-D72B5D959050}"/>
              </a:ext>
            </a:extLst>
          </p:cNvPr>
          <p:cNvSpPr>
            <a:spLocks noGrp="1"/>
          </p:cNvSpPr>
          <p:nvPr>
            <p:ph type="sldNum" sz="quarter" idx="12"/>
          </p:nvPr>
        </p:nvSpPr>
        <p:spPr>
          <a:xfrm>
            <a:off x="38406601" y="26654004"/>
            <a:ext cx="11928899" cy="1531074"/>
          </a:xfrm>
        </p:spPr>
        <p:txBody>
          <a:bodyPr/>
          <a:lstStyle/>
          <a:p>
            <a:fld id="{7CA9BF71-2ECD-7E4E-A1A8-85694276B60E}" type="slidenum">
              <a:rPr lang="en-US" smtClean="0"/>
              <a:t>‹#›</a:t>
            </a:fld>
            <a:endParaRPr lang="en-US"/>
          </a:p>
        </p:txBody>
      </p:sp>
    </p:spTree>
    <p:extLst>
      <p:ext uri="{BB962C8B-B14F-4D97-AF65-F5344CB8AC3E}">
        <p14:creationId xmlns:p14="http://schemas.microsoft.com/office/powerpoint/2010/main" val="2958289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4" name="Content Placeholder 3"/>
          <p:cNvSpPr>
            <a:spLocks noGrp="1"/>
          </p:cNvSpPr>
          <p:nvPr>
            <p:ph sz="half" idx="2"/>
          </p:nvPr>
        </p:nvSpPr>
        <p:spPr>
          <a:xfrm>
            <a:off x="102700362" y="20150270"/>
            <a:ext cx="91623523" cy="56989234"/>
          </a:xfrm>
        </p:spPr>
        <p:txBody>
          <a:bodyPr/>
          <a:lstStyle>
            <a:lvl1pPr>
              <a:defRPr sz="14000"/>
            </a:lvl1pPr>
            <a:lvl2pPr>
              <a:defRPr sz="12000"/>
            </a:lvl2pPr>
            <a:lvl3pPr>
              <a:defRPr sz="9900"/>
            </a:lvl3pPr>
            <a:lvl4pPr>
              <a:defRPr sz="8900"/>
            </a:lvl4pPr>
            <a:lvl5pPr>
              <a:defRPr sz="8900"/>
            </a:lvl5pPr>
            <a:lvl6pPr>
              <a:defRPr sz="8900"/>
            </a:lvl6pPr>
            <a:lvl7pPr>
              <a:defRPr sz="8900"/>
            </a:lvl7pPr>
            <a:lvl8pPr>
              <a:defRPr sz="8900"/>
            </a:lvl8pPr>
            <a:lvl9pPr>
              <a:defRPr sz="89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5" name="Date Placeholder 4"/>
          <p:cNvSpPr>
            <a:spLocks noGrp="1"/>
          </p:cNvSpPr>
          <p:nvPr>
            <p:ph type="dt" sz="half" idx="10"/>
          </p:nvPr>
        </p:nvSpPr>
        <p:spPr/>
        <p:txBody>
          <a:bodyPr/>
          <a:lstStyle/>
          <a:p>
            <a:fld id="{C4C74C2A-5741-C145-BDAB-77095BAF5511}" type="datetime1">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8" name="Slide Number Placeholder 5">
            <a:extLst>
              <a:ext uri="{FF2B5EF4-FFF2-40B4-BE49-F238E27FC236}">
                <a16:creationId xmlns:a16="http://schemas.microsoft.com/office/drawing/2014/main" id="{82E5DC38-9F64-8244-9639-D459DC4449B9}"/>
              </a:ext>
            </a:extLst>
          </p:cNvPr>
          <p:cNvSpPr>
            <a:spLocks noGrp="1"/>
          </p:cNvSpPr>
          <p:nvPr>
            <p:ph type="sldNum" sz="quarter" idx="12"/>
          </p:nvPr>
        </p:nvSpPr>
        <p:spPr>
          <a:xfrm>
            <a:off x="38406601" y="26654004"/>
            <a:ext cx="11928899" cy="1531074"/>
          </a:xfrm>
        </p:spPr>
        <p:txBody>
          <a:bodyPr/>
          <a:lstStyle/>
          <a:p>
            <a:fld id="{7CA9BF71-2ECD-7E4E-A1A8-85694276B60E}" type="slidenum">
              <a:rPr lang="en-US" smtClean="0"/>
              <a:t>‹#›</a:t>
            </a:fld>
            <a:endParaRPr lang="en-US"/>
          </a:p>
        </p:txBody>
      </p:sp>
    </p:spTree>
    <p:extLst>
      <p:ext uri="{BB962C8B-B14F-4D97-AF65-F5344CB8AC3E}">
        <p14:creationId xmlns:p14="http://schemas.microsoft.com/office/powerpoint/2010/main" val="1377347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56194" y="1151638"/>
            <a:ext cx="46011466" cy="4792927"/>
          </a:xfrm>
        </p:spPr>
        <p:txBody>
          <a:bodyPr/>
          <a:lstStyle>
            <a:lvl1pPr>
              <a:defRPr/>
            </a:lvl1pPr>
          </a:lstStyle>
          <a:p>
            <a:r>
              <a:rPr lang="nl-NL"/>
              <a:t>Click to edit Master title style</a:t>
            </a:r>
            <a:endParaRPr lang="en-US"/>
          </a:p>
        </p:txBody>
      </p:sp>
      <p:sp>
        <p:nvSpPr>
          <p:cNvPr id="3" name="Text Placeholder 2"/>
          <p:cNvSpPr>
            <a:spLocks noGrp="1"/>
          </p:cNvSpPr>
          <p:nvPr>
            <p:ph type="body" idx="1"/>
          </p:nvPr>
        </p:nvSpPr>
        <p:spPr>
          <a:xfrm>
            <a:off x="2556193" y="6437170"/>
            <a:ext cx="22588580" cy="2682706"/>
          </a:xfrm>
        </p:spPr>
        <p:txBody>
          <a:bodyPr anchor="b"/>
          <a:lstStyle>
            <a:lvl1pPr marL="0" indent="0">
              <a:buNone/>
              <a:defRPr sz="12000" b="1"/>
            </a:lvl1pPr>
            <a:lvl2pPr marL="2282022" indent="0">
              <a:buNone/>
              <a:defRPr sz="9900" b="1"/>
            </a:lvl2pPr>
            <a:lvl3pPr marL="4564044" indent="0">
              <a:buNone/>
              <a:defRPr sz="8900" b="1"/>
            </a:lvl3pPr>
            <a:lvl4pPr marL="6846065" indent="0">
              <a:buNone/>
              <a:defRPr sz="8000" b="1"/>
            </a:lvl4pPr>
            <a:lvl5pPr marL="9128086" indent="0">
              <a:buNone/>
              <a:defRPr sz="8000" b="1"/>
            </a:lvl5pPr>
            <a:lvl6pPr marL="11410108" indent="0">
              <a:buNone/>
              <a:defRPr sz="8000" b="1"/>
            </a:lvl6pPr>
            <a:lvl7pPr marL="13692130" indent="0">
              <a:buNone/>
              <a:defRPr sz="8000" b="1"/>
            </a:lvl7pPr>
            <a:lvl8pPr marL="15974152" indent="0">
              <a:buNone/>
              <a:defRPr sz="8000" b="1"/>
            </a:lvl8pPr>
            <a:lvl9pPr marL="18256173" indent="0">
              <a:buNone/>
              <a:defRPr sz="8000" b="1"/>
            </a:lvl9pPr>
          </a:lstStyle>
          <a:p>
            <a:pPr lvl="0"/>
            <a:r>
              <a:rPr lang="nl-NL"/>
              <a:t>Click to edit Master text styles</a:t>
            </a:r>
          </a:p>
        </p:txBody>
      </p:sp>
      <p:sp>
        <p:nvSpPr>
          <p:cNvPr id="4" name="Content Placeholder 3"/>
          <p:cNvSpPr>
            <a:spLocks noGrp="1"/>
          </p:cNvSpPr>
          <p:nvPr>
            <p:ph sz="half" idx="2"/>
          </p:nvPr>
        </p:nvSpPr>
        <p:spPr>
          <a:xfrm>
            <a:off x="2556193" y="9119876"/>
            <a:ext cx="22588580" cy="16568885"/>
          </a:xfrm>
        </p:spPr>
        <p:txBody>
          <a:bodyPr/>
          <a:lstStyle>
            <a:lvl1pPr>
              <a:defRPr sz="12000"/>
            </a:lvl1pPr>
            <a:lvl2pPr>
              <a:defRPr sz="9900"/>
            </a:lvl2pPr>
            <a:lvl3pPr>
              <a:defRPr sz="8900"/>
            </a:lvl3pPr>
            <a:lvl4pPr>
              <a:defRPr sz="8000"/>
            </a:lvl4pPr>
            <a:lvl5pPr>
              <a:defRPr sz="8000"/>
            </a:lvl5pPr>
            <a:lvl6pPr>
              <a:defRPr sz="8000"/>
            </a:lvl6pPr>
            <a:lvl7pPr>
              <a:defRPr sz="8000"/>
            </a:lvl7pPr>
            <a:lvl8pPr>
              <a:defRPr sz="8000"/>
            </a:lvl8pPr>
            <a:lvl9pPr>
              <a:defRPr sz="80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5" name="Text Placeholder 4"/>
          <p:cNvSpPr>
            <a:spLocks noGrp="1"/>
          </p:cNvSpPr>
          <p:nvPr>
            <p:ph type="body" sz="quarter" idx="3"/>
          </p:nvPr>
        </p:nvSpPr>
        <p:spPr>
          <a:xfrm>
            <a:off x="25970210" y="6437170"/>
            <a:ext cx="22597451" cy="2682706"/>
          </a:xfrm>
        </p:spPr>
        <p:txBody>
          <a:bodyPr anchor="b"/>
          <a:lstStyle>
            <a:lvl1pPr marL="0" indent="0">
              <a:buNone/>
              <a:defRPr sz="12000" b="1"/>
            </a:lvl1pPr>
            <a:lvl2pPr marL="2282022" indent="0">
              <a:buNone/>
              <a:defRPr sz="9900" b="1"/>
            </a:lvl2pPr>
            <a:lvl3pPr marL="4564044" indent="0">
              <a:buNone/>
              <a:defRPr sz="8900" b="1"/>
            </a:lvl3pPr>
            <a:lvl4pPr marL="6846065" indent="0">
              <a:buNone/>
              <a:defRPr sz="8000" b="1"/>
            </a:lvl4pPr>
            <a:lvl5pPr marL="9128086" indent="0">
              <a:buNone/>
              <a:defRPr sz="8000" b="1"/>
            </a:lvl5pPr>
            <a:lvl6pPr marL="11410108" indent="0">
              <a:buNone/>
              <a:defRPr sz="8000" b="1"/>
            </a:lvl6pPr>
            <a:lvl7pPr marL="13692130" indent="0">
              <a:buNone/>
              <a:defRPr sz="8000" b="1"/>
            </a:lvl7pPr>
            <a:lvl8pPr marL="15974152" indent="0">
              <a:buNone/>
              <a:defRPr sz="8000" b="1"/>
            </a:lvl8pPr>
            <a:lvl9pPr marL="18256173" indent="0">
              <a:buNone/>
              <a:defRPr sz="8000" b="1"/>
            </a:lvl9pPr>
          </a:lstStyle>
          <a:p>
            <a:pPr lvl="0"/>
            <a:r>
              <a:rPr lang="nl-NL"/>
              <a:t>Click to edit Master text styles</a:t>
            </a:r>
          </a:p>
        </p:txBody>
      </p:sp>
      <p:sp>
        <p:nvSpPr>
          <p:cNvPr id="6" name="Content Placeholder 5"/>
          <p:cNvSpPr>
            <a:spLocks noGrp="1"/>
          </p:cNvSpPr>
          <p:nvPr>
            <p:ph sz="quarter" idx="4"/>
          </p:nvPr>
        </p:nvSpPr>
        <p:spPr>
          <a:xfrm>
            <a:off x="25970210" y="9119876"/>
            <a:ext cx="22597451" cy="16568885"/>
          </a:xfrm>
        </p:spPr>
        <p:txBody>
          <a:bodyPr/>
          <a:lstStyle>
            <a:lvl1pPr>
              <a:defRPr sz="12000"/>
            </a:lvl1pPr>
            <a:lvl2pPr>
              <a:defRPr sz="9900"/>
            </a:lvl2pPr>
            <a:lvl3pPr>
              <a:defRPr sz="8900"/>
            </a:lvl3pPr>
            <a:lvl4pPr>
              <a:defRPr sz="8000"/>
            </a:lvl4pPr>
            <a:lvl5pPr>
              <a:defRPr sz="8000"/>
            </a:lvl5pPr>
            <a:lvl6pPr>
              <a:defRPr sz="8000"/>
            </a:lvl6pPr>
            <a:lvl7pPr>
              <a:defRPr sz="8000"/>
            </a:lvl7pPr>
            <a:lvl8pPr>
              <a:defRPr sz="8000"/>
            </a:lvl8pPr>
            <a:lvl9pPr>
              <a:defRPr sz="80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7" name="Date Placeholder 6"/>
          <p:cNvSpPr>
            <a:spLocks noGrp="1"/>
          </p:cNvSpPr>
          <p:nvPr>
            <p:ph type="dt" sz="half" idx="10"/>
          </p:nvPr>
        </p:nvSpPr>
        <p:spPr/>
        <p:txBody>
          <a:bodyPr/>
          <a:lstStyle/>
          <a:p>
            <a:fld id="{10A3CB30-D3AB-F544-8CE2-EE3045FF3451}" type="datetime1">
              <a:rPr lang="en-US" smtClean="0"/>
              <a:t>2/28/2025</a:t>
            </a:fld>
            <a:endParaRPr lang="en-US"/>
          </a:p>
        </p:txBody>
      </p:sp>
      <p:sp>
        <p:nvSpPr>
          <p:cNvPr id="8" name="Footer Placeholder 7"/>
          <p:cNvSpPr>
            <a:spLocks noGrp="1"/>
          </p:cNvSpPr>
          <p:nvPr>
            <p:ph type="ftr" sz="quarter" idx="11"/>
          </p:nvPr>
        </p:nvSpPr>
        <p:spPr/>
        <p:txBody>
          <a:bodyPr/>
          <a:lstStyle/>
          <a:p>
            <a:endParaRPr lang="en-US"/>
          </a:p>
        </p:txBody>
      </p:sp>
      <p:sp>
        <p:nvSpPr>
          <p:cNvPr id="10" name="Slide Number Placeholder 5">
            <a:extLst>
              <a:ext uri="{FF2B5EF4-FFF2-40B4-BE49-F238E27FC236}">
                <a16:creationId xmlns:a16="http://schemas.microsoft.com/office/drawing/2014/main" id="{1C290FA7-5158-6E4F-8300-8CFD538C6D78}"/>
              </a:ext>
            </a:extLst>
          </p:cNvPr>
          <p:cNvSpPr>
            <a:spLocks noGrp="1"/>
          </p:cNvSpPr>
          <p:nvPr>
            <p:ph type="sldNum" sz="quarter" idx="12"/>
          </p:nvPr>
        </p:nvSpPr>
        <p:spPr>
          <a:xfrm>
            <a:off x="38406601" y="26654004"/>
            <a:ext cx="11928899" cy="1531074"/>
          </a:xfrm>
        </p:spPr>
        <p:txBody>
          <a:bodyPr/>
          <a:lstStyle/>
          <a:p>
            <a:fld id="{7CA9BF71-2ECD-7E4E-A1A8-85694276B60E}" type="slidenum">
              <a:rPr lang="en-US" smtClean="0"/>
              <a:t>‹#›</a:t>
            </a:fld>
            <a:endParaRPr lang="en-US"/>
          </a:p>
        </p:txBody>
      </p:sp>
    </p:spTree>
    <p:extLst>
      <p:ext uri="{BB962C8B-B14F-4D97-AF65-F5344CB8AC3E}">
        <p14:creationId xmlns:p14="http://schemas.microsoft.com/office/powerpoint/2010/main" val="3972499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Date Placeholder 2"/>
          <p:cNvSpPr>
            <a:spLocks noGrp="1"/>
          </p:cNvSpPr>
          <p:nvPr>
            <p:ph type="dt" sz="half" idx="10"/>
          </p:nvPr>
        </p:nvSpPr>
        <p:spPr/>
        <p:txBody>
          <a:bodyPr/>
          <a:lstStyle/>
          <a:p>
            <a:fld id="{4BA6DBF0-2831-344E-BAFC-667EC138E60B}" type="datetime1">
              <a:rPr lang="en-US" smtClean="0"/>
              <a:t>2/28/2025</a:t>
            </a:fld>
            <a:endParaRPr lang="en-US"/>
          </a:p>
        </p:txBody>
      </p:sp>
      <p:sp>
        <p:nvSpPr>
          <p:cNvPr id="4" name="Footer Placeholder 3"/>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55142C-F3D3-C44C-9396-C7281711BE59}"/>
              </a:ext>
            </a:extLst>
          </p:cNvPr>
          <p:cNvSpPr>
            <a:spLocks noGrp="1"/>
          </p:cNvSpPr>
          <p:nvPr>
            <p:ph type="sldNum" sz="quarter" idx="4"/>
          </p:nvPr>
        </p:nvSpPr>
        <p:spPr>
          <a:xfrm>
            <a:off x="38406601" y="26654004"/>
            <a:ext cx="11928899" cy="1531074"/>
          </a:xfrm>
          <a:prstGeom prst="rect">
            <a:avLst/>
          </a:prstGeom>
        </p:spPr>
        <p:txBody>
          <a:bodyPr vert="horz" lIns="456404" tIns="228203" rIns="456404" bIns="228203" rtlCol="0" anchor="ctr"/>
          <a:lstStyle>
            <a:lvl1pPr algn="r">
              <a:defRPr sz="6000">
                <a:solidFill>
                  <a:schemeClr val="tx1">
                    <a:tint val="75000"/>
                  </a:schemeClr>
                </a:solidFill>
              </a:defRPr>
            </a:lvl1pPr>
          </a:lstStyle>
          <a:p>
            <a:fld id="{7CA9BF71-2ECD-7E4E-A1A8-85694276B60E}" type="slidenum">
              <a:rPr lang="en-US" smtClean="0"/>
              <a:t>‹#›</a:t>
            </a:fld>
            <a:endParaRPr lang="en-US"/>
          </a:p>
        </p:txBody>
      </p:sp>
    </p:spTree>
    <p:extLst>
      <p:ext uri="{BB962C8B-B14F-4D97-AF65-F5344CB8AC3E}">
        <p14:creationId xmlns:p14="http://schemas.microsoft.com/office/powerpoint/2010/main" val="2229664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F41F7B-2A19-5F41-BC87-5B201B2FF06D}" type="datetime1">
              <a:rPr lang="en-US" smtClean="0"/>
              <a:t>2/28/2025</a:t>
            </a:fld>
            <a:endParaRPr lang="en-US"/>
          </a:p>
        </p:txBody>
      </p:sp>
      <p:sp>
        <p:nvSpPr>
          <p:cNvPr id="3" name="Footer Placeholder 2"/>
          <p:cNvSpPr>
            <a:spLocks noGrp="1"/>
          </p:cNvSpPr>
          <p:nvPr>
            <p:ph type="ftr" sz="quarter" idx="11"/>
          </p:nvPr>
        </p:nvSpPr>
        <p:spPr/>
        <p:txBody>
          <a:bodyPr/>
          <a:lstStyle/>
          <a:p>
            <a:endParaRPr lang="en-US"/>
          </a:p>
        </p:txBody>
      </p:sp>
      <p:sp>
        <p:nvSpPr>
          <p:cNvPr id="5" name="Slide Number Placeholder 5">
            <a:extLst>
              <a:ext uri="{FF2B5EF4-FFF2-40B4-BE49-F238E27FC236}">
                <a16:creationId xmlns:a16="http://schemas.microsoft.com/office/drawing/2014/main" id="{984E9428-4F06-CB4B-8EA6-68EB2646A58D}"/>
              </a:ext>
            </a:extLst>
          </p:cNvPr>
          <p:cNvSpPr>
            <a:spLocks noGrp="1"/>
          </p:cNvSpPr>
          <p:nvPr>
            <p:ph type="sldNum" sz="quarter" idx="4"/>
          </p:nvPr>
        </p:nvSpPr>
        <p:spPr>
          <a:xfrm>
            <a:off x="38406601" y="26654004"/>
            <a:ext cx="11928899" cy="1531074"/>
          </a:xfrm>
          <a:prstGeom prst="rect">
            <a:avLst/>
          </a:prstGeom>
        </p:spPr>
        <p:txBody>
          <a:bodyPr vert="horz" lIns="456404" tIns="228203" rIns="456404" bIns="228203" rtlCol="0" anchor="ctr"/>
          <a:lstStyle>
            <a:lvl1pPr algn="r">
              <a:defRPr sz="6000">
                <a:solidFill>
                  <a:schemeClr val="tx1">
                    <a:tint val="75000"/>
                  </a:schemeClr>
                </a:solidFill>
              </a:defRPr>
            </a:lvl1pPr>
          </a:lstStyle>
          <a:p>
            <a:fld id="{7CA9BF71-2ECD-7E4E-A1A8-85694276B60E}" type="slidenum">
              <a:rPr lang="en-US" smtClean="0"/>
              <a:t>‹#›</a:t>
            </a:fld>
            <a:endParaRPr lang="en-US" dirty="0"/>
          </a:p>
        </p:txBody>
      </p:sp>
    </p:spTree>
    <p:extLst>
      <p:ext uri="{BB962C8B-B14F-4D97-AF65-F5344CB8AC3E}">
        <p14:creationId xmlns:p14="http://schemas.microsoft.com/office/powerpoint/2010/main" val="1142214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56196" y="1144978"/>
            <a:ext cx="16819395" cy="4872809"/>
          </a:xfrm>
        </p:spPr>
        <p:txBody>
          <a:bodyPr anchor="b"/>
          <a:lstStyle>
            <a:lvl1pPr algn="l">
              <a:defRPr sz="9900" b="1"/>
            </a:lvl1pPr>
          </a:lstStyle>
          <a:p>
            <a:r>
              <a:rPr lang="nl-NL"/>
              <a:t>Click to edit Master title style</a:t>
            </a:r>
            <a:endParaRPr lang="en-US"/>
          </a:p>
        </p:txBody>
      </p:sp>
      <p:sp>
        <p:nvSpPr>
          <p:cNvPr id="3" name="Content Placeholder 2"/>
          <p:cNvSpPr>
            <a:spLocks noGrp="1"/>
          </p:cNvSpPr>
          <p:nvPr>
            <p:ph idx="1"/>
          </p:nvPr>
        </p:nvSpPr>
        <p:spPr>
          <a:xfrm>
            <a:off x="19988007" y="1144979"/>
            <a:ext cx="28579653" cy="24543784"/>
          </a:xfrm>
        </p:spPr>
        <p:txBody>
          <a:bodyPr/>
          <a:lstStyle>
            <a:lvl1pPr>
              <a:defRPr sz="15900"/>
            </a:lvl1pPr>
            <a:lvl2pPr>
              <a:defRPr sz="14000"/>
            </a:lvl2pPr>
            <a:lvl3pPr>
              <a:defRPr sz="12000"/>
            </a:lvl3pPr>
            <a:lvl4pPr>
              <a:defRPr sz="9900"/>
            </a:lvl4pPr>
            <a:lvl5pPr>
              <a:defRPr sz="9900"/>
            </a:lvl5pPr>
            <a:lvl6pPr>
              <a:defRPr sz="9900"/>
            </a:lvl6pPr>
            <a:lvl7pPr>
              <a:defRPr sz="9900"/>
            </a:lvl7pPr>
            <a:lvl8pPr>
              <a:defRPr sz="9900"/>
            </a:lvl8pPr>
            <a:lvl9pPr>
              <a:defRPr sz="99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4" name="Text Placeholder 3"/>
          <p:cNvSpPr>
            <a:spLocks noGrp="1"/>
          </p:cNvSpPr>
          <p:nvPr>
            <p:ph type="body" sz="half" idx="2"/>
          </p:nvPr>
        </p:nvSpPr>
        <p:spPr>
          <a:xfrm>
            <a:off x="2556196" y="6017789"/>
            <a:ext cx="16819395" cy="19670974"/>
          </a:xfrm>
        </p:spPr>
        <p:txBody>
          <a:bodyPr/>
          <a:lstStyle>
            <a:lvl1pPr marL="0" indent="0">
              <a:buNone/>
              <a:defRPr sz="7000"/>
            </a:lvl1pPr>
            <a:lvl2pPr marL="2282022" indent="0">
              <a:buNone/>
              <a:defRPr sz="6000"/>
            </a:lvl2pPr>
            <a:lvl3pPr marL="4564044" indent="0">
              <a:buNone/>
              <a:defRPr sz="5000"/>
            </a:lvl3pPr>
            <a:lvl4pPr marL="6846065" indent="0">
              <a:buNone/>
              <a:defRPr sz="4500"/>
            </a:lvl4pPr>
            <a:lvl5pPr marL="9128086" indent="0">
              <a:buNone/>
              <a:defRPr sz="4500"/>
            </a:lvl5pPr>
            <a:lvl6pPr marL="11410108" indent="0">
              <a:buNone/>
              <a:defRPr sz="4500"/>
            </a:lvl6pPr>
            <a:lvl7pPr marL="13692130" indent="0">
              <a:buNone/>
              <a:defRPr sz="4500"/>
            </a:lvl7pPr>
            <a:lvl8pPr marL="15974152" indent="0">
              <a:buNone/>
              <a:defRPr sz="4500"/>
            </a:lvl8pPr>
            <a:lvl9pPr marL="18256173" indent="0">
              <a:buNone/>
              <a:defRPr sz="4500"/>
            </a:lvl9pPr>
          </a:lstStyle>
          <a:p>
            <a:pPr lvl="0"/>
            <a:r>
              <a:rPr lang="nl-NL"/>
              <a:t>Click to edit Master text styles</a:t>
            </a:r>
          </a:p>
        </p:txBody>
      </p:sp>
      <p:sp>
        <p:nvSpPr>
          <p:cNvPr id="5" name="Date Placeholder 4"/>
          <p:cNvSpPr>
            <a:spLocks noGrp="1"/>
          </p:cNvSpPr>
          <p:nvPr>
            <p:ph type="dt" sz="half" idx="10"/>
          </p:nvPr>
        </p:nvSpPr>
        <p:spPr/>
        <p:txBody>
          <a:bodyPr/>
          <a:lstStyle/>
          <a:p>
            <a:fld id="{F3E1D644-BA0E-1347-AB05-CC55C79A0A34}" type="datetime1">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8" name="Slide Number Placeholder 5">
            <a:extLst>
              <a:ext uri="{FF2B5EF4-FFF2-40B4-BE49-F238E27FC236}">
                <a16:creationId xmlns:a16="http://schemas.microsoft.com/office/drawing/2014/main" id="{8E16E1D9-A721-1044-9A30-051374FF56A3}"/>
              </a:ext>
            </a:extLst>
          </p:cNvPr>
          <p:cNvSpPr>
            <a:spLocks noGrp="1"/>
          </p:cNvSpPr>
          <p:nvPr>
            <p:ph type="sldNum" sz="quarter" idx="4"/>
          </p:nvPr>
        </p:nvSpPr>
        <p:spPr>
          <a:xfrm>
            <a:off x="38406601" y="26654004"/>
            <a:ext cx="11928899" cy="1531074"/>
          </a:xfrm>
          <a:prstGeom prst="rect">
            <a:avLst/>
          </a:prstGeom>
        </p:spPr>
        <p:txBody>
          <a:bodyPr vert="horz" lIns="456404" tIns="228203" rIns="456404" bIns="228203" rtlCol="0" anchor="ctr"/>
          <a:lstStyle>
            <a:lvl1pPr algn="r">
              <a:defRPr sz="6000">
                <a:solidFill>
                  <a:schemeClr val="tx1">
                    <a:tint val="75000"/>
                  </a:schemeClr>
                </a:solidFill>
              </a:defRPr>
            </a:lvl1pPr>
          </a:lstStyle>
          <a:p>
            <a:fld id="{7CA9BF71-2ECD-7E4E-A1A8-85694276B60E}" type="slidenum">
              <a:rPr lang="en-US" smtClean="0"/>
              <a:t>‹#›</a:t>
            </a:fld>
            <a:endParaRPr lang="en-US"/>
          </a:p>
        </p:txBody>
      </p:sp>
    </p:spTree>
    <p:extLst>
      <p:ext uri="{BB962C8B-B14F-4D97-AF65-F5344CB8AC3E}">
        <p14:creationId xmlns:p14="http://schemas.microsoft.com/office/powerpoint/2010/main" val="41528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20633" y="20130295"/>
            <a:ext cx="30674310" cy="2376495"/>
          </a:xfrm>
        </p:spPr>
        <p:txBody>
          <a:bodyPr anchor="b"/>
          <a:lstStyle>
            <a:lvl1pPr algn="l">
              <a:defRPr sz="9900" b="1"/>
            </a:lvl1pPr>
          </a:lstStyle>
          <a:p>
            <a:r>
              <a:rPr lang="nl-NL"/>
              <a:t>Click to edit Master title style</a:t>
            </a:r>
            <a:endParaRPr lang="en-US"/>
          </a:p>
        </p:txBody>
      </p:sp>
      <p:sp>
        <p:nvSpPr>
          <p:cNvPr id="3" name="Picture Placeholder 2"/>
          <p:cNvSpPr>
            <a:spLocks noGrp="1"/>
          </p:cNvSpPr>
          <p:nvPr>
            <p:ph type="pic" idx="1"/>
          </p:nvPr>
        </p:nvSpPr>
        <p:spPr>
          <a:xfrm>
            <a:off x="10020633" y="2569541"/>
            <a:ext cx="30674310" cy="17254538"/>
          </a:xfrm>
        </p:spPr>
        <p:txBody>
          <a:bodyPr/>
          <a:lstStyle>
            <a:lvl1pPr marL="0" indent="0">
              <a:buNone/>
              <a:defRPr sz="15900"/>
            </a:lvl1pPr>
            <a:lvl2pPr marL="2282022" indent="0">
              <a:buNone/>
              <a:defRPr sz="14000"/>
            </a:lvl2pPr>
            <a:lvl3pPr marL="4564044" indent="0">
              <a:buNone/>
              <a:defRPr sz="12000"/>
            </a:lvl3pPr>
            <a:lvl4pPr marL="6846065" indent="0">
              <a:buNone/>
              <a:defRPr sz="9900"/>
            </a:lvl4pPr>
            <a:lvl5pPr marL="9128086" indent="0">
              <a:buNone/>
              <a:defRPr sz="9900"/>
            </a:lvl5pPr>
            <a:lvl6pPr marL="11410108" indent="0">
              <a:buNone/>
              <a:defRPr sz="9900"/>
            </a:lvl6pPr>
            <a:lvl7pPr marL="13692130" indent="0">
              <a:buNone/>
              <a:defRPr sz="9900"/>
            </a:lvl7pPr>
            <a:lvl8pPr marL="15974152" indent="0">
              <a:buNone/>
              <a:defRPr sz="9900"/>
            </a:lvl8pPr>
            <a:lvl9pPr marL="18256173" indent="0">
              <a:buNone/>
              <a:defRPr sz="9900"/>
            </a:lvl9pPr>
          </a:lstStyle>
          <a:p>
            <a:endParaRPr lang="en-US"/>
          </a:p>
        </p:txBody>
      </p:sp>
      <p:sp>
        <p:nvSpPr>
          <p:cNvPr id="4" name="Text Placeholder 3"/>
          <p:cNvSpPr>
            <a:spLocks noGrp="1"/>
          </p:cNvSpPr>
          <p:nvPr>
            <p:ph type="body" sz="half" idx="2"/>
          </p:nvPr>
        </p:nvSpPr>
        <p:spPr>
          <a:xfrm>
            <a:off x="10020633" y="22506790"/>
            <a:ext cx="30674310" cy="3375018"/>
          </a:xfrm>
        </p:spPr>
        <p:txBody>
          <a:bodyPr/>
          <a:lstStyle>
            <a:lvl1pPr marL="0" indent="0">
              <a:buNone/>
              <a:defRPr sz="7000"/>
            </a:lvl1pPr>
            <a:lvl2pPr marL="2282022" indent="0">
              <a:buNone/>
              <a:defRPr sz="6000"/>
            </a:lvl2pPr>
            <a:lvl3pPr marL="4564044" indent="0">
              <a:buNone/>
              <a:defRPr sz="5000"/>
            </a:lvl3pPr>
            <a:lvl4pPr marL="6846065" indent="0">
              <a:buNone/>
              <a:defRPr sz="4500"/>
            </a:lvl4pPr>
            <a:lvl5pPr marL="9128086" indent="0">
              <a:buNone/>
              <a:defRPr sz="4500"/>
            </a:lvl5pPr>
            <a:lvl6pPr marL="11410108" indent="0">
              <a:buNone/>
              <a:defRPr sz="4500"/>
            </a:lvl6pPr>
            <a:lvl7pPr marL="13692130" indent="0">
              <a:buNone/>
              <a:defRPr sz="4500"/>
            </a:lvl7pPr>
            <a:lvl8pPr marL="15974152" indent="0">
              <a:buNone/>
              <a:defRPr sz="4500"/>
            </a:lvl8pPr>
            <a:lvl9pPr marL="18256173" indent="0">
              <a:buNone/>
              <a:defRPr sz="4500"/>
            </a:lvl9pPr>
          </a:lstStyle>
          <a:p>
            <a:pPr lvl="0"/>
            <a:r>
              <a:rPr lang="nl-NL"/>
              <a:t>Click to edit Master text styles</a:t>
            </a:r>
          </a:p>
        </p:txBody>
      </p:sp>
      <p:sp>
        <p:nvSpPr>
          <p:cNvPr id="5" name="Date Placeholder 4"/>
          <p:cNvSpPr>
            <a:spLocks noGrp="1"/>
          </p:cNvSpPr>
          <p:nvPr>
            <p:ph type="dt" sz="half" idx="10"/>
          </p:nvPr>
        </p:nvSpPr>
        <p:spPr/>
        <p:txBody>
          <a:bodyPr/>
          <a:lstStyle/>
          <a:p>
            <a:fld id="{EEC7EA88-A082-B348-AE8F-6D5982803E76}" type="datetime1">
              <a:rPr lang="en-US" smtClean="0"/>
              <a:t>2/28/2025</a:t>
            </a:fld>
            <a:endParaRPr lang="en-US"/>
          </a:p>
        </p:txBody>
      </p:sp>
      <p:sp>
        <p:nvSpPr>
          <p:cNvPr id="6" name="Footer Placeholder 5"/>
          <p:cNvSpPr>
            <a:spLocks noGrp="1"/>
          </p:cNvSpPr>
          <p:nvPr>
            <p:ph type="ftr" sz="quarter" idx="11"/>
          </p:nvPr>
        </p:nvSpPr>
        <p:spPr/>
        <p:txBody>
          <a:bodyPr/>
          <a:lstStyle/>
          <a:p>
            <a:endParaRPr lang="en-US"/>
          </a:p>
        </p:txBody>
      </p:sp>
      <p:sp>
        <p:nvSpPr>
          <p:cNvPr id="8" name="Slide Number Placeholder 5">
            <a:extLst>
              <a:ext uri="{FF2B5EF4-FFF2-40B4-BE49-F238E27FC236}">
                <a16:creationId xmlns:a16="http://schemas.microsoft.com/office/drawing/2014/main" id="{3C1B3D6C-0241-E049-84C3-26D034346D97}"/>
              </a:ext>
            </a:extLst>
          </p:cNvPr>
          <p:cNvSpPr>
            <a:spLocks noGrp="1"/>
          </p:cNvSpPr>
          <p:nvPr>
            <p:ph type="sldNum" sz="quarter" idx="12"/>
          </p:nvPr>
        </p:nvSpPr>
        <p:spPr>
          <a:xfrm>
            <a:off x="38406601" y="26654004"/>
            <a:ext cx="11928899" cy="1531074"/>
          </a:xfrm>
        </p:spPr>
        <p:txBody>
          <a:bodyPr/>
          <a:lstStyle/>
          <a:p>
            <a:fld id="{7CA9BF71-2ECD-7E4E-A1A8-85694276B60E}" type="slidenum">
              <a:rPr lang="en-US" smtClean="0"/>
              <a:t>‹#›</a:t>
            </a:fld>
            <a:endParaRPr lang="en-US"/>
          </a:p>
        </p:txBody>
      </p:sp>
    </p:spTree>
    <p:extLst>
      <p:ext uri="{BB962C8B-B14F-4D97-AF65-F5344CB8AC3E}">
        <p14:creationId xmlns:p14="http://schemas.microsoft.com/office/powerpoint/2010/main" val="1964737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56194" y="1151638"/>
            <a:ext cx="46011466" cy="4792927"/>
          </a:xfrm>
          <a:prstGeom prst="rect">
            <a:avLst/>
          </a:prstGeom>
        </p:spPr>
        <p:txBody>
          <a:bodyPr vert="horz" lIns="456404" tIns="228203" rIns="456404" bIns="228203" rtlCol="0" anchor="ctr">
            <a:normAutofit/>
          </a:bodyPr>
          <a:lstStyle/>
          <a:p>
            <a:r>
              <a:rPr lang="nl-NL"/>
              <a:t>Click to edit Master title style</a:t>
            </a:r>
            <a:endParaRPr lang="en-US"/>
          </a:p>
        </p:txBody>
      </p:sp>
      <p:sp>
        <p:nvSpPr>
          <p:cNvPr id="3" name="Text Placeholder 2"/>
          <p:cNvSpPr>
            <a:spLocks noGrp="1"/>
          </p:cNvSpPr>
          <p:nvPr>
            <p:ph type="body" idx="1"/>
          </p:nvPr>
        </p:nvSpPr>
        <p:spPr>
          <a:xfrm>
            <a:off x="2556194" y="6710102"/>
            <a:ext cx="46011466" cy="18978662"/>
          </a:xfrm>
          <a:prstGeom prst="rect">
            <a:avLst/>
          </a:prstGeom>
        </p:spPr>
        <p:txBody>
          <a:bodyPr vert="horz" lIns="456404" tIns="228203" rIns="456404" bIns="228203" rtlCol="0">
            <a:norm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endParaRPr lang="en-US" dirty="0"/>
          </a:p>
        </p:txBody>
      </p:sp>
      <p:sp>
        <p:nvSpPr>
          <p:cNvPr id="4" name="Date Placeholder 3"/>
          <p:cNvSpPr>
            <a:spLocks noGrp="1"/>
          </p:cNvSpPr>
          <p:nvPr>
            <p:ph type="dt" sz="half" idx="2"/>
          </p:nvPr>
        </p:nvSpPr>
        <p:spPr>
          <a:xfrm>
            <a:off x="2556194" y="26654004"/>
            <a:ext cx="11928899" cy="1531074"/>
          </a:xfrm>
          <a:prstGeom prst="rect">
            <a:avLst/>
          </a:prstGeom>
        </p:spPr>
        <p:txBody>
          <a:bodyPr vert="horz" lIns="456404" tIns="228203" rIns="456404" bIns="228203" rtlCol="0" anchor="ctr"/>
          <a:lstStyle>
            <a:lvl1pPr algn="l">
              <a:defRPr sz="6000">
                <a:solidFill>
                  <a:schemeClr val="tx1">
                    <a:tint val="75000"/>
                  </a:schemeClr>
                </a:solidFill>
              </a:defRPr>
            </a:lvl1pPr>
          </a:lstStyle>
          <a:p>
            <a:fld id="{C850E757-4A88-8D4B-89FB-2B96E32B5243}" type="datetime1">
              <a:rPr lang="en-US" smtClean="0"/>
              <a:t>2/28/2025</a:t>
            </a:fld>
            <a:endParaRPr lang="en-US"/>
          </a:p>
        </p:txBody>
      </p:sp>
      <p:sp>
        <p:nvSpPr>
          <p:cNvPr id="5" name="Footer Placeholder 4"/>
          <p:cNvSpPr>
            <a:spLocks noGrp="1"/>
          </p:cNvSpPr>
          <p:nvPr>
            <p:ph type="ftr" sz="quarter" idx="3"/>
          </p:nvPr>
        </p:nvSpPr>
        <p:spPr>
          <a:xfrm>
            <a:off x="17467316" y="26654004"/>
            <a:ext cx="16189219" cy="1531074"/>
          </a:xfrm>
          <a:prstGeom prst="rect">
            <a:avLst/>
          </a:prstGeom>
        </p:spPr>
        <p:txBody>
          <a:bodyPr vert="horz" lIns="456404" tIns="228203" rIns="456404" bIns="228203" rtlCol="0" anchor="ctr"/>
          <a:lstStyle>
            <a:lvl1pPr algn="ctr">
              <a:defRPr sz="6000">
                <a:solidFill>
                  <a:schemeClr val="tx1">
                    <a:tint val="75000"/>
                  </a:schemeClr>
                </a:solidFill>
              </a:defRPr>
            </a:lvl1pPr>
          </a:lstStyle>
          <a:p>
            <a:endParaRPr lang="en-US"/>
          </a:p>
        </p:txBody>
      </p:sp>
      <p:sp>
        <p:nvSpPr>
          <p:cNvPr id="7" name="Slide Number Placeholder 5">
            <a:extLst>
              <a:ext uri="{FF2B5EF4-FFF2-40B4-BE49-F238E27FC236}">
                <a16:creationId xmlns:a16="http://schemas.microsoft.com/office/drawing/2014/main" id="{857D5858-F184-304B-8292-77D4EC269951}"/>
              </a:ext>
            </a:extLst>
          </p:cNvPr>
          <p:cNvSpPr>
            <a:spLocks noGrp="1"/>
          </p:cNvSpPr>
          <p:nvPr>
            <p:ph type="sldNum" sz="quarter" idx="4"/>
          </p:nvPr>
        </p:nvSpPr>
        <p:spPr>
          <a:xfrm>
            <a:off x="38762201" y="26654004"/>
            <a:ext cx="11928899" cy="1531074"/>
          </a:xfrm>
          <a:prstGeom prst="rect">
            <a:avLst/>
          </a:prstGeom>
        </p:spPr>
        <p:txBody>
          <a:bodyPr vert="horz" lIns="456404" tIns="228203" rIns="456404" bIns="228203" rtlCol="0" anchor="ctr"/>
          <a:lstStyle>
            <a:lvl1pPr algn="r">
              <a:defRPr sz="6000">
                <a:solidFill>
                  <a:schemeClr val="tx1">
                    <a:tint val="75000"/>
                  </a:schemeClr>
                </a:solidFill>
                <a:latin typeface="Arial" panose="020B0604020202020204" pitchFamily="34" charset="0"/>
                <a:cs typeface="Arial" panose="020B0604020202020204" pitchFamily="34" charset="0"/>
              </a:defRPr>
            </a:lvl1pPr>
          </a:lstStyle>
          <a:p>
            <a:fld id="{7CA9BF71-2ECD-7E4E-A1A8-85694276B60E}" type="slidenum">
              <a:rPr lang="en-US" smtClean="0"/>
              <a:pPr/>
              <a:t>‹#›</a:t>
            </a:fld>
            <a:endParaRPr lang="en-US" dirty="0"/>
          </a:p>
        </p:txBody>
      </p:sp>
    </p:spTree>
    <p:extLst>
      <p:ext uri="{BB962C8B-B14F-4D97-AF65-F5344CB8AC3E}">
        <p14:creationId xmlns:p14="http://schemas.microsoft.com/office/powerpoint/2010/main" val="4246670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2282022" rtl="0" eaLnBrk="1" latinLnBrk="0" hangingPunct="1">
        <a:spcBef>
          <a:spcPct val="0"/>
        </a:spcBef>
        <a:buNone/>
        <a:defRPr sz="21900" kern="1200">
          <a:solidFill>
            <a:schemeClr val="tx1"/>
          </a:solidFill>
          <a:latin typeface="+mj-lt"/>
          <a:ea typeface="+mj-ea"/>
          <a:cs typeface="+mj-cs"/>
        </a:defRPr>
      </a:lvl1pPr>
    </p:titleStyle>
    <p:body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p:bodyStyle>
    <p:otherStyle>
      <a:defPPr>
        <a:defRPr lang="en-US"/>
      </a:defPPr>
      <a:lvl1pPr marL="0" algn="l" defTabSz="2282022" rtl="0" eaLnBrk="1" latinLnBrk="0" hangingPunct="1">
        <a:defRPr sz="8900" kern="1200">
          <a:solidFill>
            <a:schemeClr val="tx1"/>
          </a:solidFill>
          <a:latin typeface="+mn-lt"/>
          <a:ea typeface="+mn-ea"/>
          <a:cs typeface="+mn-cs"/>
        </a:defRPr>
      </a:lvl1pPr>
      <a:lvl2pPr marL="2282022" algn="l" defTabSz="2282022" rtl="0" eaLnBrk="1" latinLnBrk="0" hangingPunct="1">
        <a:defRPr sz="8900" kern="1200">
          <a:solidFill>
            <a:schemeClr val="tx1"/>
          </a:solidFill>
          <a:latin typeface="+mn-lt"/>
          <a:ea typeface="+mn-ea"/>
          <a:cs typeface="+mn-cs"/>
        </a:defRPr>
      </a:lvl2pPr>
      <a:lvl3pPr marL="4564044" algn="l" defTabSz="2282022" rtl="0" eaLnBrk="1" latinLnBrk="0" hangingPunct="1">
        <a:defRPr sz="8900" kern="1200">
          <a:solidFill>
            <a:schemeClr val="tx1"/>
          </a:solidFill>
          <a:latin typeface="+mn-lt"/>
          <a:ea typeface="+mn-ea"/>
          <a:cs typeface="+mn-cs"/>
        </a:defRPr>
      </a:lvl3pPr>
      <a:lvl4pPr marL="6846065" algn="l" defTabSz="2282022" rtl="0" eaLnBrk="1" latinLnBrk="0" hangingPunct="1">
        <a:defRPr sz="8900" kern="1200">
          <a:solidFill>
            <a:schemeClr val="tx1"/>
          </a:solidFill>
          <a:latin typeface="+mn-lt"/>
          <a:ea typeface="+mn-ea"/>
          <a:cs typeface="+mn-cs"/>
        </a:defRPr>
      </a:lvl4pPr>
      <a:lvl5pPr marL="9128086" algn="l" defTabSz="2282022" rtl="0" eaLnBrk="1" latinLnBrk="0" hangingPunct="1">
        <a:defRPr sz="8900" kern="1200">
          <a:solidFill>
            <a:schemeClr val="tx1"/>
          </a:solidFill>
          <a:latin typeface="+mn-lt"/>
          <a:ea typeface="+mn-ea"/>
          <a:cs typeface="+mn-cs"/>
        </a:defRPr>
      </a:lvl5pPr>
      <a:lvl6pPr marL="11410108" algn="l" defTabSz="2282022" rtl="0" eaLnBrk="1" latinLnBrk="0" hangingPunct="1">
        <a:defRPr sz="8900" kern="1200">
          <a:solidFill>
            <a:schemeClr val="tx1"/>
          </a:solidFill>
          <a:latin typeface="+mn-lt"/>
          <a:ea typeface="+mn-ea"/>
          <a:cs typeface="+mn-cs"/>
        </a:defRPr>
      </a:lvl6pPr>
      <a:lvl7pPr marL="13692130" algn="l" defTabSz="2282022" rtl="0" eaLnBrk="1" latinLnBrk="0" hangingPunct="1">
        <a:defRPr sz="8900" kern="1200">
          <a:solidFill>
            <a:schemeClr val="tx1"/>
          </a:solidFill>
          <a:latin typeface="+mn-lt"/>
          <a:ea typeface="+mn-ea"/>
          <a:cs typeface="+mn-cs"/>
        </a:defRPr>
      </a:lvl7pPr>
      <a:lvl8pPr marL="15974152" algn="l" defTabSz="2282022" rtl="0" eaLnBrk="1" latinLnBrk="0" hangingPunct="1">
        <a:defRPr sz="8900" kern="1200">
          <a:solidFill>
            <a:schemeClr val="tx1"/>
          </a:solidFill>
          <a:latin typeface="+mn-lt"/>
          <a:ea typeface="+mn-ea"/>
          <a:cs typeface="+mn-cs"/>
        </a:defRPr>
      </a:lvl8pPr>
      <a:lvl9pPr marL="18256173" algn="l" defTabSz="2282022" rtl="0" eaLnBrk="1" latinLnBrk="0" hangingPunct="1">
        <a:defRPr sz="8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5F4F6"/>
        </a:solidFill>
        <a:effectLst/>
      </p:bgPr>
    </p:bg>
    <p:spTree>
      <p:nvGrpSpPr>
        <p:cNvPr id="1" name=""/>
        <p:cNvGrpSpPr/>
        <p:nvPr/>
      </p:nvGrpSpPr>
      <p:grpSpPr>
        <a:xfrm>
          <a:off x="0" y="0"/>
          <a:ext cx="0" cy="0"/>
          <a:chOff x="0" y="0"/>
          <a:chExt cx="0" cy="0"/>
        </a:xfrm>
      </p:grpSpPr>
      <p:sp>
        <p:nvSpPr>
          <p:cNvPr id="3" name="Rectangle 2"/>
          <p:cNvSpPr/>
          <p:nvPr/>
        </p:nvSpPr>
        <p:spPr>
          <a:xfrm>
            <a:off x="5187" y="0"/>
            <a:ext cx="32103099" cy="28757563"/>
          </a:xfrm>
          <a:prstGeom prst="rect">
            <a:avLst/>
          </a:prstGeom>
          <a:solidFill>
            <a:srgbClr val="4750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6095439" y="17400275"/>
            <a:ext cx="21678060" cy="0"/>
          </a:xfrm>
          <a:prstGeom prst="line">
            <a:avLst/>
          </a:prstGeom>
          <a:ln>
            <a:solidFill>
              <a:srgbClr val="ECBA2B"/>
            </a:solidFill>
          </a:ln>
          <a:effectLst/>
        </p:spPr>
        <p:style>
          <a:lnRef idx="2">
            <a:schemeClr val="accent1"/>
          </a:lnRef>
          <a:fillRef idx="0">
            <a:schemeClr val="accent1"/>
          </a:fillRef>
          <a:effectRef idx="1">
            <a:schemeClr val="accent1"/>
          </a:effectRef>
          <a:fontRef idx="minor">
            <a:schemeClr val="tx1"/>
          </a:fontRef>
        </p:style>
      </p:cxnSp>
      <p:sp>
        <p:nvSpPr>
          <p:cNvPr id="12" name="Title 1"/>
          <p:cNvSpPr>
            <a:spLocks noGrp="1"/>
          </p:cNvSpPr>
          <p:nvPr/>
        </p:nvSpPr>
        <p:spPr>
          <a:xfrm>
            <a:off x="2057399" y="9344297"/>
            <a:ext cx="25716099" cy="8335928"/>
          </a:xfrm>
          <a:prstGeom prst="rect">
            <a:avLst/>
          </a:prstGeom>
        </p:spPr>
        <p:txBody>
          <a:bodyPr vert="horz" lIns="514506" tIns="257253" rIns="514506" bIns="257253" rtlCol="0" anchor="ctr">
            <a:normAutofit/>
          </a:bodyPr>
          <a:lstStyle>
            <a:lvl1pPr algn="ctr" defTabSz="2572760" rtl="0" eaLnBrk="1" latinLnBrk="0" hangingPunct="1">
              <a:spcBef>
                <a:spcPct val="0"/>
              </a:spcBef>
              <a:buNone/>
              <a:defRPr sz="24600" kern="1200">
                <a:solidFill>
                  <a:schemeClr val="tx1"/>
                </a:solidFill>
                <a:latin typeface="+mj-lt"/>
                <a:ea typeface="+mj-ea"/>
                <a:cs typeface="+mj-cs"/>
              </a:defRPr>
            </a:lvl1pPr>
          </a:lstStyle>
          <a:p>
            <a:pPr algn="r"/>
            <a:r>
              <a:rPr lang="en-US" sz="20000" b="1" dirty="0">
                <a:solidFill>
                  <a:srgbClr val="ECBA2B"/>
                </a:solidFill>
                <a:latin typeface="Arial"/>
                <a:cs typeface="Arial"/>
              </a:rPr>
              <a:t>Session 1</a:t>
            </a:r>
            <a:br>
              <a:rPr lang="en-US" sz="18000" b="1" dirty="0">
                <a:solidFill>
                  <a:schemeClr val="accent1"/>
                </a:solidFill>
                <a:latin typeface="Arial"/>
                <a:cs typeface="Arial"/>
              </a:rPr>
            </a:br>
            <a:r>
              <a:rPr lang="en-US" sz="18000" dirty="0">
                <a:solidFill>
                  <a:schemeClr val="bg1"/>
                </a:solidFill>
                <a:latin typeface="Arial"/>
                <a:cs typeface="Arial"/>
              </a:rPr>
              <a:t>Wellbeing 101</a:t>
            </a:r>
          </a:p>
        </p:txBody>
      </p:sp>
      <p:sp>
        <p:nvSpPr>
          <p:cNvPr id="13" name="Subtitle 2"/>
          <p:cNvSpPr>
            <a:spLocks noGrp="1"/>
          </p:cNvSpPr>
          <p:nvPr/>
        </p:nvSpPr>
        <p:spPr>
          <a:xfrm>
            <a:off x="2057399" y="18279801"/>
            <a:ext cx="25716100" cy="9938297"/>
          </a:xfrm>
          <a:prstGeom prst="rect">
            <a:avLst/>
          </a:prstGeom>
        </p:spPr>
        <p:txBody>
          <a:bodyPr vert="horz" lIns="514506" tIns="257253" rIns="514506" bIns="257253" rtlCol="0">
            <a:normAutofit/>
          </a:bodyPr>
          <a:lstStyle>
            <a:lvl1pPr marL="0" indent="0" algn="ctr" defTabSz="2572760" rtl="0" eaLnBrk="1" latinLnBrk="0" hangingPunct="1">
              <a:spcBef>
                <a:spcPct val="20000"/>
              </a:spcBef>
              <a:buFont typeface="Arial"/>
              <a:buNone/>
              <a:defRPr sz="18300" kern="1200">
                <a:solidFill>
                  <a:schemeClr val="tx1">
                    <a:tint val="75000"/>
                  </a:schemeClr>
                </a:solidFill>
                <a:latin typeface="+mn-lt"/>
                <a:ea typeface="+mn-ea"/>
                <a:cs typeface="+mn-cs"/>
              </a:defRPr>
            </a:lvl1pPr>
            <a:lvl2pPr marL="2572760" indent="0" algn="ctr" defTabSz="2572760" rtl="0" eaLnBrk="1" latinLnBrk="0" hangingPunct="1">
              <a:spcBef>
                <a:spcPct val="20000"/>
              </a:spcBef>
              <a:buFont typeface="Arial"/>
              <a:buNone/>
              <a:defRPr sz="15800" kern="1200">
                <a:solidFill>
                  <a:schemeClr val="tx1">
                    <a:tint val="75000"/>
                  </a:schemeClr>
                </a:solidFill>
                <a:latin typeface="+mn-lt"/>
                <a:ea typeface="+mn-ea"/>
                <a:cs typeface="+mn-cs"/>
              </a:defRPr>
            </a:lvl2pPr>
            <a:lvl3pPr marL="5145520" indent="0" algn="ctr" defTabSz="2572760" rtl="0" eaLnBrk="1" latinLnBrk="0" hangingPunct="1">
              <a:spcBef>
                <a:spcPct val="20000"/>
              </a:spcBef>
              <a:buFont typeface="Arial"/>
              <a:buNone/>
              <a:defRPr sz="13200" kern="1200">
                <a:solidFill>
                  <a:schemeClr val="tx1">
                    <a:tint val="75000"/>
                  </a:schemeClr>
                </a:solidFill>
                <a:latin typeface="+mn-lt"/>
                <a:ea typeface="+mn-ea"/>
                <a:cs typeface="+mn-cs"/>
              </a:defRPr>
            </a:lvl3pPr>
            <a:lvl4pPr marL="7718287" indent="0" algn="ctr" defTabSz="2572760" rtl="0" eaLnBrk="1" latinLnBrk="0" hangingPunct="1">
              <a:spcBef>
                <a:spcPct val="20000"/>
              </a:spcBef>
              <a:buFont typeface="Arial"/>
              <a:buNone/>
              <a:defRPr sz="11400" kern="1200">
                <a:solidFill>
                  <a:schemeClr val="tx1">
                    <a:tint val="75000"/>
                  </a:schemeClr>
                </a:solidFill>
                <a:latin typeface="+mn-lt"/>
                <a:ea typeface="+mn-ea"/>
                <a:cs typeface="+mn-cs"/>
              </a:defRPr>
            </a:lvl4pPr>
            <a:lvl5pPr marL="10291047" indent="0" algn="ctr" defTabSz="2572760" rtl="0" eaLnBrk="1" latinLnBrk="0" hangingPunct="1">
              <a:spcBef>
                <a:spcPct val="20000"/>
              </a:spcBef>
              <a:buFont typeface="Arial"/>
              <a:buNone/>
              <a:defRPr sz="11400" kern="1200">
                <a:solidFill>
                  <a:schemeClr val="tx1">
                    <a:tint val="75000"/>
                  </a:schemeClr>
                </a:solidFill>
                <a:latin typeface="+mn-lt"/>
                <a:ea typeface="+mn-ea"/>
                <a:cs typeface="+mn-cs"/>
              </a:defRPr>
            </a:lvl5pPr>
            <a:lvl6pPr marL="12863807" indent="0" algn="ctr" defTabSz="2572760" rtl="0" eaLnBrk="1" latinLnBrk="0" hangingPunct="1">
              <a:spcBef>
                <a:spcPct val="20000"/>
              </a:spcBef>
              <a:buFont typeface="Arial"/>
              <a:buNone/>
              <a:defRPr sz="11400" kern="1200">
                <a:solidFill>
                  <a:schemeClr val="tx1">
                    <a:tint val="75000"/>
                  </a:schemeClr>
                </a:solidFill>
                <a:latin typeface="+mn-lt"/>
                <a:ea typeface="+mn-ea"/>
                <a:cs typeface="+mn-cs"/>
              </a:defRPr>
            </a:lvl6pPr>
            <a:lvl7pPr marL="15436567" indent="0" algn="ctr" defTabSz="2572760" rtl="0" eaLnBrk="1" latinLnBrk="0" hangingPunct="1">
              <a:spcBef>
                <a:spcPct val="20000"/>
              </a:spcBef>
              <a:buFont typeface="Arial"/>
              <a:buNone/>
              <a:defRPr sz="11400" kern="1200">
                <a:solidFill>
                  <a:schemeClr val="tx1">
                    <a:tint val="75000"/>
                  </a:schemeClr>
                </a:solidFill>
                <a:latin typeface="+mn-lt"/>
                <a:ea typeface="+mn-ea"/>
                <a:cs typeface="+mn-cs"/>
              </a:defRPr>
            </a:lvl7pPr>
            <a:lvl8pPr marL="18009327" indent="0" algn="ctr" defTabSz="2572760" rtl="0" eaLnBrk="1" latinLnBrk="0" hangingPunct="1">
              <a:spcBef>
                <a:spcPct val="20000"/>
              </a:spcBef>
              <a:buFont typeface="Arial"/>
              <a:buNone/>
              <a:defRPr sz="11400" kern="1200">
                <a:solidFill>
                  <a:schemeClr val="tx1">
                    <a:tint val="75000"/>
                  </a:schemeClr>
                </a:solidFill>
                <a:latin typeface="+mn-lt"/>
                <a:ea typeface="+mn-ea"/>
                <a:cs typeface="+mn-cs"/>
              </a:defRPr>
            </a:lvl8pPr>
            <a:lvl9pPr marL="20582093" indent="0" algn="ctr" defTabSz="2572760" rtl="0" eaLnBrk="1" latinLnBrk="0" hangingPunct="1">
              <a:spcBef>
                <a:spcPct val="20000"/>
              </a:spcBef>
              <a:buFont typeface="Arial"/>
              <a:buNone/>
              <a:defRPr sz="11400" kern="1200">
                <a:solidFill>
                  <a:schemeClr val="tx1">
                    <a:tint val="75000"/>
                  </a:schemeClr>
                </a:solidFill>
                <a:latin typeface="+mn-lt"/>
                <a:ea typeface="+mn-ea"/>
                <a:cs typeface="+mn-cs"/>
              </a:defRPr>
            </a:lvl9pPr>
          </a:lstStyle>
          <a:p>
            <a:pPr algn="r"/>
            <a:r>
              <a:rPr lang="en-US" sz="10000" dirty="0">
                <a:solidFill>
                  <a:schemeClr val="bg1"/>
                </a:solidFill>
                <a:latin typeface="Arial" panose="020B0604020202020204" pitchFamily="34" charset="0"/>
                <a:cs typeface="Arial" panose="020B0604020202020204" pitchFamily="34" charset="0"/>
              </a:rPr>
              <a:t>Wellbeing</a:t>
            </a:r>
            <a:r>
              <a:rPr lang="en-US" sz="10000" dirty="0">
                <a:solidFill>
                  <a:schemeClr val="bg1"/>
                </a:solidFill>
                <a:latin typeface="Lato Light"/>
                <a:cs typeface="Lato Light"/>
              </a:rPr>
              <a:t> </a:t>
            </a:r>
            <a:r>
              <a:rPr lang="en-US" sz="13000" dirty="0">
                <a:solidFill>
                  <a:srgbClr val="ECBA2B"/>
                </a:solidFill>
                <a:latin typeface="Arial" panose="020B0604020202020204" pitchFamily="34" charset="0"/>
                <a:cs typeface="Arial" panose="020B0604020202020204" pitchFamily="34" charset="0"/>
              </a:rPr>
              <a:t>X</a:t>
            </a:r>
          </a:p>
        </p:txBody>
      </p:sp>
      <p:pic>
        <p:nvPicPr>
          <p:cNvPr id="17" name="Picture Placeholder 7">
            <a:extLst>
              <a:ext uri="{FF2B5EF4-FFF2-40B4-BE49-F238E27FC236}">
                <a16:creationId xmlns:a16="http://schemas.microsoft.com/office/drawing/2014/main" id="{B2639441-7FB2-E844-80F9-F77315D4A212}"/>
              </a:ext>
            </a:extLst>
          </p:cNvPr>
          <p:cNvPicPr>
            <a:picLocks noGrp="1" noChangeAspect="1"/>
          </p:cNvPicPr>
          <p:nvPr>
            <p:ph type="pic" sz="quarter" idx="13"/>
          </p:nvPr>
        </p:nvPicPr>
        <p:blipFill rotWithShape="1">
          <a:blip r:embed="rId3"/>
          <a:srcRect t="-1021" b="-1021"/>
          <a:stretch/>
        </p:blipFill>
        <p:spPr>
          <a:xfrm>
            <a:off x="32108286" y="-316523"/>
            <a:ext cx="19079004" cy="29436646"/>
          </a:xfrm>
        </p:spPr>
      </p:pic>
    </p:spTree>
    <p:extLst>
      <p:ext uri="{BB962C8B-B14F-4D97-AF65-F5344CB8AC3E}">
        <p14:creationId xmlns:p14="http://schemas.microsoft.com/office/powerpoint/2010/main" val="71299176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Rewire</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HOW DO WE DEFINE WELLBEING?</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10</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5785551"/>
            <a:ext cx="32310574" cy="5510419"/>
          </a:xfrm>
          <a:prstGeom prst="rect">
            <a:avLst/>
          </a:prstGeom>
          <a:noFill/>
        </p:spPr>
        <p:txBody>
          <a:bodyPr wrap="square" rtlCol="0">
            <a:spAutoFit/>
          </a:bodyPr>
          <a:lstStyle/>
          <a:p>
            <a:pPr>
              <a:lnSpc>
                <a:spcPts val="22000"/>
              </a:lnSpc>
            </a:pPr>
            <a:r>
              <a:rPr lang="en-US" sz="14500" dirty="0">
                <a:solidFill>
                  <a:srgbClr val="FFFCF5"/>
                </a:solidFill>
                <a:latin typeface="Roboto Light"/>
                <a:ea typeface="Roboto Light"/>
                <a:cs typeface="Roboto Light"/>
              </a:rPr>
              <a:t>How might you change this definition, or your definition, of wellbeing?</a:t>
            </a:r>
          </a:p>
        </p:txBody>
      </p:sp>
    </p:spTree>
    <p:extLst>
      <p:ext uri="{BB962C8B-B14F-4D97-AF65-F5344CB8AC3E}">
        <p14:creationId xmlns:p14="http://schemas.microsoft.com/office/powerpoint/2010/main" val="2344863897"/>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475043"/>
        </a:solidFill>
        <a:effectLst/>
      </p:bgPr>
    </p:bg>
    <p:spTree>
      <p:nvGrpSpPr>
        <p:cNvPr id="1" name=""/>
        <p:cNvGrpSpPr/>
        <p:nvPr/>
      </p:nvGrpSpPr>
      <p:grpSpPr>
        <a:xfrm>
          <a:off x="0" y="0"/>
          <a:ext cx="0" cy="0"/>
          <a:chOff x="0" y="0"/>
          <a:chExt cx="0" cy="0"/>
        </a:xfrm>
      </p:grpSpPr>
      <p:sp>
        <p:nvSpPr>
          <p:cNvPr id="5" name="Rectangle 4"/>
          <p:cNvSpPr/>
          <p:nvPr/>
        </p:nvSpPr>
        <p:spPr>
          <a:xfrm>
            <a:off x="8258296" y="14988131"/>
            <a:ext cx="34607259" cy="33808"/>
          </a:xfrm>
          <a:prstGeom prst="rect">
            <a:avLst/>
          </a:prstGeom>
          <a:solidFill>
            <a:schemeClr val="bg1"/>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p>
        </p:txBody>
      </p:sp>
      <p:sp>
        <p:nvSpPr>
          <p:cNvPr id="9" name="TextBox 8"/>
          <p:cNvSpPr txBox="1"/>
          <p:nvPr/>
        </p:nvSpPr>
        <p:spPr>
          <a:xfrm>
            <a:off x="8102171" y="4652523"/>
            <a:ext cx="5338039" cy="10854041"/>
          </a:xfrm>
          <a:prstGeom prst="rect">
            <a:avLst/>
          </a:prstGeom>
          <a:noFill/>
        </p:spPr>
        <p:txBody>
          <a:bodyPr wrap="square" lIns="81071" tIns="40535" rIns="81071" bIns="40535" rtlCol="0">
            <a:spAutoFit/>
          </a:bodyPr>
          <a:lstStyle/>
          <a:p>
            <a:r>
              <a:rPr lang="en-US" sz="70000" dirty="0">
                <a:solidFill>
                  <a:srgbClr val="ECBA2B"/>
                </a:solidFill>
                <a:latin typeface="Arial"/>
                <a:cs typeface="Arial"/>
              </a:rPr>
              <a:t>2</a:t>
            </a:r>
          </a:p>
        </p:txBody>
      </p:sp>
      <p:sp>
        <p:nvSpPr>
          <p:cNvPr id="10" name="TextBox 9"/>
          <p:cNvSpPr txBox="1"/>
          <p:nvPr/>
        </p:nvSpPr>
        <p:spPr>
          <a:xfrm>
            <a:off x="8102171" y="15991189"/>
            <a:ext cx="35941964" cy="5529507"/>
          </a:xfrm>
          <a:prstGeom prst="rect">
            <a:avLst/>
          </a:prstGeom>
          <a:noFill/>
        </p:spPr>
        <p:txBody>
          <a:bodyPr wrap="square" lIns="81071" tIns="40535" rIns="81071" bIns="40535" rtlCol="0">
            <a:spAutoFit/>
          </a:bodyPr>
          <a:lstStyle/>
          <a:p>
            <a:r>
              <a:rPr lang="en-US" sz="17700" dirty="0">
                <a:solidFill>
                  <a:srgbClr val="FFFCF5"/>
                </a:solidFill>
                <a:latin typeface="Arial"/>
                <a:cs typeface="Arial"/>
              </a:rPr>
              <a:t>Positive Psychology &amp; The PERMAH Framework</a:t>
            </a:r>
          </a:p>
        </p:txBody>
      </p:sp>
      <p:sp>
        <p:nvSpPr>
          <p:cNvPr id="2" name="Slide Number Placeholder 1">
            <a:extLst>
              <a:ext uri="{FF2B5EF4-FFF2-40B4-BE49-F238E27FC236}">
                <a16:creationId xmlns:a16="http://schemas.microsoft.com/office/drawing/2014/main" id="{048CB61A-9DE5-8B45-B434-52A8519C5CF5}"/>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11</a:t>
            </a:fld>
            <a:endParaRPr lang="en-US"/>
          </a:p>
        </p:txBody>
      </p:sp>
    </p:spTree>
    <p:extLst>
      <p:ext uri="{BB962C8B-B14F-4D97-AF65-F5344CB8AC3E}">
        <p14:creationId xmlns:p14="http://schemas.microsoft.com/office/powerpoint/2010/main" val="86451497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Reflect</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POSTIVE PSYCHOLOGY &amp; THE PERMAH FRAMEWORK</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12</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5785551"/>
            <a:ext cx="32310574" cy="5510419"/>
          </a:xfrm>
          <a:prstGeom prst="rect">
            <a:avLst/>
          </a:prstGeom>
          <a:noFill/>
        </p:spPr>
        <p:txBody>
          <a:bodyPr wrap="square" rtlCol="0">
            <a:spAutoFit/>
          </a:bodyPr>
          <a:lstStyle/>
          <a:p>
            <a:pPr>
              <a:lnSpc>
                <a:spcPts val="22000"/>
              </a:lnSpc>
            </a:pPr>
            <a:r>
              <a:rPr lang="en-US" sz="14500" dirty="0">
                <a:solidFill>
                  <a:srgbClr val="FFFCF5"/>
                </a:solidFill>
                <a:latin typeface="Roboto Light"/>
                <a:ea typeface="Roboto Light"/>
                <a:cs typeface="Roboto Light"/>
              </a:rPr>
              <a:t>What words come to mind when you think of Positive Psychology?</a:t>
            </a:r>
          </a:p>
        </p:txBody>
      </p:sp>
    </p:spTree>
    <p:extLst>
      <p:ext uri="{BB962C8B-B14F-4D97-AF65-F5344CB8AC3E}">
        <p14:creationId xmlns:p14="http://schemas.microsoft.com/office/powerpoint/2010/main" val="316824238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Traditional psychology</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POSTIVE PSYCHOLOGY &amp; THE PERMAH FRAMEWORK</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13</a:t>
            </a:fld>
            <a:endParaRPr lang="en-US"/>
          </a:p>
        </p:txBody>
      </p:sp>
      <p:sp>
        <p:nvSpPr>
          <p:cNvPr id="7" name="Content Placeholder 2">
            <a:extLst>
              <a:ext uri="{FF2B5EF4-FFF2-40B4-BE49-F238E27FC236}">
                <a16:creationId xmlns:a16="http://schemas.microsoft.com/office/drawing/2014/main" id="{519D2358-7E49-E2AB-83A6-05047FB32637}"/>
              </a:ext>
            </a:extLst>
          </p:cNvPr>
          <p:cNvSpPr>
            <a:spLocks noGrp="1"/>
          </p:cNvSpPr>
          <p:nvPr>
            <p:ph idx="1"/>
          </p:nvPr>
        </p:nvSpPr>
        <p:spPr>
          <a:xfrm>
            <a:off x="4669404" y="11832898"/>
            <a:ext cx="33308676" cy="6333182"/>
          </a:xfrm>
        </p:spPr>
        <p:txBody>
          <a:bodyPr>
            <a:noAutofit/>
          </a:bodyPr>
          <a:lstStyle/>
          <a:p>
            <a:pPr>
              <a:lnSpc>
                <a:spcPct val="130000"/>
              </a:lnSpc>
              <a:buClr>
                <a:srgbClr val="475043"/>
              </a:buClr>
              <a:buFont typeface="Wingdings" pitchFamily="2" charset="2"/>
              <a:buChar char="§"/>
            </a:pPr>
            <a:r>
              <a:rPr lang="en-US" sz="13000" dirty="0">
                <a:solidFill>
                  <a:srgbClr val="09101B"/>
                </a:solidFill>
                <a:latin typeface="Arial"/>
                <a:cs typeface="Arial"/>
              </a:rPr>
              <a:t>What is wrong with people?</a:t>
            </a:r>
          </a:p>
          <a:p>
            <a:pPr>
              <a:lnSpc>
                <a:spcPct val="130000"/>
              </a:lnSpc>
              <a:buClr>
                <a:srgbClr val="475043"/>
              </a:buClr>
              <a:buFont typeface="Wingdings" pitchFamily="2" charset="2"/>
              <a:buChar char="§"/>
            </a:pPr>
            <a:r>
              <a:rPr lang="en-US" sz="13000" dirty="0">
                <a:solidFill>
                  <a:srgbClr val="09101B"/>
                </a:solidFill>
                <a:latin typeface="Arial"/>
                <a:cs typeface="Arial"/>
              </a:rPr>
              <a:t>What impairs human functioning?</a:t>
            </a:r>
          </a:p>
        </p:txBody>
      </p:sp>
      <p:sp>
        <p:nvSpPr>
          <p:cNvPr id="10" name="Content Placeholder 2">
            <a:extLst>
              <a:ext uri="{FF2B5EF4-FFF2-40B4-BE49-F238E27FC236}">
                <a16:creationId xmlns:a16="http://schemas.microsoft.com/office/drawing/2014/main" id="{DE9FB75D-272A-D72E-60DF-5542D6505196}"/>
              </a:ext>
            </a:extLst>
          </p:cNvPr>
          <p:cNvSpPr txBox="1">
            <a:spLocks/>
          </p:cNvSpPr>
          <p:nvPr/>
        </p:nvSpPr>
        <p:spPr>
          <a:xfrm>
            <a:off x="6620124" y="21826747"/>
            <a:ext cx="17398116" cy="3894782"/>
          </a:xfrm>
          <a:prstGeom prst="rect">
            <a:avLst/>
          </a:prstGeom>
        </p:spPr>
        <p:txBody>
          <a:bodyPr vert="horz" lIns="456404" tIns="228203" rIns="456404" bIns="228203" rtlCol="0">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nSpc>
                <a:spcPct val="130000"/>
              </a:lnSpc>
              <a:buClr>
                <a:schemeClr val="accent2"/>
              </a:buClr>
              <a:buNone/>
            </a:pPr>
            <a:r>
              <a:rPr lang="en-US" sz="13000" dirty="0">
                <a:solidFill>
                  <a:srgbClr val="09101B"/>
                </a:solidFill>
                <a:latin typeface="Arial"/>
                <a:cs typeface="Arial"/>
              </a:rPr>
              <a:t>Focus on weaknesses </a:t>
            </a:r>
            <a:endParaRPr lang="en-US" dirty="0"/>
          </a:p>
        </p:txBody>
      </p:sp>
      <p:sp>
        <p:nvSpPr>
          <p:cNvPr id="12" name="Down Arrow 3">
            <a:extLst>
              <a:ext uri="{FF2B5EF4-FFF2-40B4-BE49-F238E27FC236}">
                <a16:creationId xmlns:a16="http://schemas.microsoft.com/office/drawing/2014/main" id="{5648E5B4-05AE-30CB-28C3-DD75849E3F3A}"/>
              </a:ext>
            </a:extLst>
          </p:cNvPr>
          <p:cNvSpPr/>
          <p:nvPr/>
        </p:nvSpPr>
        <p:spPr>
          <a:xfrm>
            <a:off x="13167360" y="18166080"/>
            <a:ext cx="3265988" cy="4145280"/>
          </a:xfrm>
          <a:prstGeom prst="downArrow">
            <a:avLst/>
          </a:prstGeom>
          <a:solidFill>
            <a:srgbClr val="ECBA2B">
              <a:alpha val="39000"/>
            </a:srgbClr>
          </a:solidFill>
          <a:ln w="38100">
            <a:solidFill>
              <a:srgbClr val="ECBA2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6086940"/>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Traditional psychology</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POSTIVE PSYCHOLOGY &amp; THE PERMAH FRAMEWORK</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14</a:t>
            </a:fld>
            <a:endParaRPr lang="en-US"/>
          </a:p>
        </p:txBody>
      </p:sp>
      <p:grpSp>
        <p:nvGrpSpPr>
          <p:cNvPr id="9" name="Group 8">
            <a:extLst>
              <a:ext uri="{FF2B5EF4-FFF2-40B4-BE49-F238E27FC236}">
                <a16:creationId xmlns:a16="http://schemas.microsoft.com/office/drawing/2014/main" id="{F9AEE41A-F89A-96AE-29D2-32B20BF73128}"/>
              </a:ext>
            </a:extLst>
          </p:cNvPr>
          <p:cNvGrpSpPr/>
          <p:nvPr/>
        </p:nvGrpSpPr>
        <p:grpSpPr>
          <a:xfrm>
            <a:off x="3467100" y="13864590"/>
            <a:ext cx="44790696" cy="8507730"/>
            <a:chOff x="723900" y="2343150"/>
            <a:chExt cx="6819900" cy="1295400"/>
          </a:xfrm>
        </p:grpSpPr>
        <p:grpSp>
          <p:nvGrpSpPr>
            <p:cNvPr id="11" name="Group 10">
              <a:extLst>
                <a:ext uri="{FF2B5EF4-FFF2-40B4-BE49-F238E27FC236}">
                  <a16:creationId xmlns:a16="http://schemas.microsoft.com/office/drawing/2014/main" id="{A4E50A75-251F-DFF2-5AAA-ECBD09E41F89}"/>
                </a:ext>
              </a:extLst>
            </p:cNvPr>
            <p:cNvGrpSpPr/>
            <p:nvPr/>
          </p:nvGrpSpPr>
          <p:grpSpPr>
            <a:xfrm>
              <a:off x="990600" y="2571750"/>
              <a:ext cx="6223010" cy="533400"/>
              <a:chOff x="2362200" y="3200400"/>
              <a:chExt cx="5334000" cy="457200"/>
            </a:xfrm>
          </p:grpSpPr>
          <p:cxnSp>
            <p:nvCxnSpPr>
              <p:cNvPr id="17" name="Straight Connector 16">
                <a:extLst>
                  <a:ext uri="{FF2B5EF4-FFF2-40B4-BE49-F238E27FC236}">
                    <a16:creationId xmlns:a16="http://schemas.microsoft.com/office/drawing/2014/main" id="{2717CB1A-5C13-3C87-990F-99FB9E0D9990}"/>
                  </a:ext>
                </a:extLst>
              </p:cNvPr>
              <p:cNvCxnSpPr/>
              <p:nvPr/>
            </p:nvCxnSpPr>
            <p:spPr>
              <a:xfrm>
                <a:off x="2362200" y="3429000"/>
                <a:ext cx="5334000" cy="0"/>
              </a:xfrm>
              <a:prstGeom prst="line">
                <a:avLst/>
              </a:prstGeom>
              <a:noFill/>
              <a:ln w="53975" cap="flat" cmpd="sng" algn="ctr">
                <a:solidFill>
                  <a:srgbClr val="303B41">
                    <a:shade val="95000"/>
                    <a:satMod val="105000"/>
                  </a:srgbClr>
                </a:solidFill>
                <a:prstDash val="solid"/>
              </a:ln>
              <a:effectLst/>
            </p:spPr>
          </p:cxnSp>
          <p:cxnSp>
            <p:nvCxnSpPr>
              <p:cNvPr id="18" name="Straight Connector 17">
                <a:extLst>
                  <a:ext uri="{FF2B5EF4-FFF2-40B4-BE49-F238E27FC236}">
                    <a16:creationId xmlns:a16="http://schemas.microsoft.com/office/drawing/2014/main" id="{F9EFEB9E-50BB-399D-22E9-A2747662870D}"/>
                  </a:ext>
                </a:extLst>
              </p:cNvPr>
              <p:cNvCxnSpPr/>
              <p:nvPr/>
            </p:nvCxnSpPr>
            <p:spPr>
              <a:xfrm>
                <a:off x="5105400" y="3200400"/>
                <a:ext cx="0" cy="457200"/>
              </a:xfrm>
              <a:prstGeom prst="line">
                <a:avLst/>
              </a:prstGeom>
              <a:noFill/>
              <a:ln w="9525" cap="flat" cmpd="sng" algn="ctr">
                <a:solidFill>
                  <a:srgbClr val="303B41">
                    <a:shade val="95000"/>
                    <a:satMod val="105000"/>
                  </a:srgbClr>
                </a:solidFill>
                <a:prstDash val="solid"/>
              </a:ln>
              <a:effectLst/>
            </p:spPr>
          </p:cxnSp>
          <p:cxnSp>
            <p:nvCxnSpPr>
              <p:cNvPr id="19" name="Straight Connector 18">
                <a:extLst>
                  <a:ext uri="{FF2B5EF4-FFF2-40B4-BE49-F238E27FC236}">
                    <a16:creationId xmlns:a16="http://schemas.microsoft.com/office/drawing/2014/main" id="{C2EA58D2-818A-AA8D-DDC1-0A35AE684388}"/>
                  </a:ext>
                </a:extLst>
              </p:cNvPr>
              <p:cNvCxnSpPr/>
              <p:nvPr/>
            </p:nvCxnSpPr>
            <p:spPr>
              <a:xfrm>
                <a:off x="7696200" y="3200400"/>
                <a:ext cx="0" cy="457200"/>
              </a:xfrm>
              <a:prstGeom prst="line">
                <a:avLst/>
              </a:prstGeom>
              <a:noFill/>
              <a:ln w="9525" cap="flat" cmpd="sng" algn="ctr">
                <a:solidFill>
                  <a:srgbClr val="303B41">
                    <a:shade val="95000"/>
                    <a:satMod val="105000"/>
                  </a:srgbClr>
                </a:solidFill>
                <a:prstDash val="solid"/>
              </a:ln>
              <a:effectLst/>
            </p:spPr>
          </p:cxnSp>
          <p:cxnSp>
            <p:nvCxnSpPr>
              <p:cNvPr id="20" name="Straight Connector 19">
                <a:extLst>
                  <a:ext uri="{FF2B5EF4-FFF2-40B4-BE49-F238E27FC236}">
                    <a16:creationId xmlns:a16="http://schemas.microsoft.com/office/drawing/2014/main" id="{3370DC3E-7E12-2916-D964-351B5E57EDD3}"/>
                  </a:ext>
                </a:extLst>
              </p:cNvPr>
              <p:cNvCxnSpPr/>
              <p:nvPr/>
            </p:nvCxnSpPr>
            <p:spPr>
              <a:xfrm>
                <a:off x="2362200" y="3200400"/>
                <a:ext cx="0" cy="457200"/>
              </a:xfrm>
              <a:prstGeom prst="line">
                <a:avLst/>
              </a:prstGeom>
              <a:noFill/>
              <a:ln w="9525" cap="flat" cmpd="sng" algn="ctr">
                <a:solidFill>
                  <a:srgbClr val="303B41">
                    <a:shade val="95000"/>
                    <a:satMod val="105000"/>
                  </a:srgbClr>
                </a:solidFill>
                <a:prstDash val="solid"/>
              </a:ln>
              <a:effectLst/>
            </p:spPr>
          </p:cxnSp>
        </p:grpSp>
        <p:sp>
          <p:nvSpPr>
            <p:cNvPr id="13" name="TextBox 12">
              <a:extLst>
                <a:ext uri="{FF2B5EF4-FFF2-40B4-BE49-F238E27FC236}">
                  <a16:creationId xmlns:a16="http://schemas.microsoft.com/office/drawing/2014/main" id="{9B9ADD10-2390-4E94-49B0-53F20EDB7ED8}"/>
                </a:ext>
              </a:extLst>
            </p:cNvPr>
            <p:cNvSpPr txBox="1"/>
            <p:nvPr/>
          </p:nvSpPr>
          <p:spPr>
            <a:xfrm>
              <a:off x="723900" y="3257550"/>
              <a:ext cx="533400" cy="381000"/>
            </a:xfrm>
            <a:prstGeom prst="rect">
              <a:avLst/>
            </a:prstGeom>
            <a:noFill/>
          </p:spPr>
          <p:txBody>
            <a:bodyPr wrap="square" rtlCol="0">
              <a:spAutoFit/>
            </a:bodyPr>
            <a:lstStyle/>
            <a:p>
              <a:r>
                <a:rPr lang="en-GB" dirty="0">
                  <a:solidFill>
                    <a:schemeClr val="accent3"/>
                  </a:solidFill>
                  <a:latin typeface="Roboto" panose="02000000000000000000" pitchFamily="2" charset="0"/>
                  <a:ea typeface="Roboto" panose="02000000000000000000" pitchFamily="2" charset="0"/>
                </a:rPr>
                <a:t>-5</a:t>
              </a:r>
            </a:p>
          </p:txBody>
        </p:sp>
        <p:sp>
          <p:nvSpPr>
            <p:cNvPr id="14" name="TextBox 13">
              <a:extLst>
                <a:ext uri="{FF2B5EF4-FFF2-40B4-BE49-F238E27FC236}">
                  <a16:creationId xmlns:a16="http://schemas.microsoft.com/office/drawing/2014/main" id="{76E441C0-E6C3-8C1E-D83E-B43456C4A8E6}"/>
                </a:ext>
              </a:extLst>
            </p:cNvPr>
            <p:cNvSpPr txBox="1"/>
            <p:nvPr/>
          </p:nvSpPr>
          <p:spPr>
            <a:xfrm>
              <a:off x="4000505" y="3257550"/>
              <a:ext cx="381000" cy="381000"/>
            </a:xfrm>
            <a:prstGeom prst="rect">
              <a:avLst/>
            </a:prstGeom>
            <a:noFill/>
          </p:spPr>
          <p:txBody>
            <a:bodyPr wrap="square" rtlCol="0">
              <a:spAutoFit/>
            </a:bodyPr>
            <a:lstStyle/>
            <a:p>
              <a:pPr algn="ctr"/>
              <a:r>
                <a:rPr lang="en-GB" dirty="0">
                  <a:solidFill>
                    <a:schemeClr val="accent3"/>
                  </a:solidFill>
                  <a:latin typeface="Roboto" panose="02000000000000000000" pitchFamily="2" charset="0"/>
                  <a:ea typeface="Roboto" panose="02000000000000000000" pitchFamily="2" charset="0"/>
                </a:rPr>
                <a:t>0</a:t>
              </a:r>
            </a:p>
          </p:txBody>
        </p:sp>
        <p:sp>
          <p:nvSpPr>
            <p:cNvPr id="15" name="TextBox 14">
              <a:extLst>
                <a:ext uri="{FF2B5EF4-FFF2-40B4-BE49-F238E27FC236}">
                  <a16:creationId xmlns:a16="http://schemas.microsoft.com/office/drawing/2014/main" id="{3363454F-21FA-9E64-AA8B-FEF798B8C743}"/>
                </a:ext>
              </a:extLst>
            </p:cNvPr>
            <p:cNvSpPr txBox="1"/>
            <p:nvPr/>
          </p:nvSpPr>
          <p:spPr>
            <a:xfrm>
              <a:off x="7010400" y="3257550"/>
              <a:ext cx="533400" cy="381000"/>
            </a:xfrm>
            <a:prstGeom prst="rect">
              <a:avLst/>
            </a:prstGeom>
            <a:noFill/>
          </p:spPr>
          <p:txBody>
            <a:bodyPr wrap="square" rtlCol="0">
              <a:spAutoFit/>
            </a:bodyPr>
            <a:lstStyle/>
            <a:p>
              <a:r>
                <a:rPr lang="en-GB" dirty="0">
                  <a:solidFill>
                    <a:schemeClr val="accent3"/>
                  </a:solidFill>
                  <a:latin typeface="Roboto" panose="02000000000000000000" pitchFamily="2" charset="0"/>
                  <a:ea typeface="Roboto" panose="02000000000000000000" pitchFamily="2" charset="0"/>
                </a:rPr>
                <a:t>+5</a:t>
              </a:r>
            </a:p>
          </p:txBody>
        </p:sp>
        <p:sp>
          <p:nvSpPr>
            <p:cNvPr id="16" name="Oval 15">
              <a:extLst>
                <a:ext uri="{FF2B5EF4-FFF2-40B4-BE49-F238E27FC236}">
                  <a16:creationId xmlns:a16="http://schemas.microsoft.com/office/drawing/2014/main" id="{1384BA88-FAEA-F5A0-C3D4-FAE8D63F92D7}"/>
                </a:ext>
              </a:extLst>
            </p:cNvPr>
            <p:cNvSpPr/>
            <p:nvPr/>
          </p:nvSpPr>
          <p:spPr>
            <a:xfrm>
              <a:off x="990599" y="2343150"/>
              <a:ext cx="3200405" cy="990600"/>
            </a:xfrm>
            <a:prstGeom prst="ellipse">
              <a:avLst/>
            </a:prstGeom>
            <a:solidFill>
              <a:srgbClr val="ECBA2B">
                <a:alpha val="39000"/>
              </a:srgbClr>
            </a:solidFill>
            <a:ln>
              <a:solidFill>
                <a:srgbClr val="ECBA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3777293349"/>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Positive psychology</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POSTIVE PSYCHOLOGY &amp; THE PERMAH FRAMEWORK</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15</a:t>
            </a:fld>
            <a:endParaRPr lang="en-US"/>
          </a:p>
        </p:txBody>
      </p:sp>
      <p:sp>
        <p:nvSpPr>
          <p:cNvPr id="4" name="Content Placeholder 2">
            <a:extLst>
              <a:ext uri="{FF2B5EF4-FFF2-40B4-BE49-F238E27FC236}">
                <a16:creationId xmlns:a16="http://schemas.microsoft.com/office/drawing/2014/main" id="{D89AC0B9-87F2-A710-4F7F-CE109CB2FD0D}"/>
              </a:ext>
            </a:extLst>
          </p:cNvPr>
          <p:cNvSpPr>
            <a:spLocks noGrp="1"/>
          </p:cNvSpPr>
          <p:nvPr>
            <p:ph idx="1"/>
          </p:nvPr>
        </p:nvSpPr>
        <p:spPr>
          <a:xfrm>
            <a:off x="4669404" y="11832898"/>
            <a:ext cx="33308676" cy="6333182"/>
          </a:xfrm>
        </p:spPr>
        <p:txBody>
          <a:bodyPr>
            <a:noAutofit/>
          </a:bodyPr>
          <a:lstStyle/>
          <a:p>
            <a:pPr>
              <a:lnSpc>
                <a:spcPct val="130000"/>
              </a:lnSpc>
              <a:buClr>
                <a:srgbClr val="475043"/>
              </a:buClr>
              <a:buFont typeface="Wingdings" pitchFamily="2" charset="2"/>
              <a:buChar char="§"/>
            </a:pPr>
            <a:r>
              <a:rPr lang="en-US" sz="13000" dirty="0">
                <a:solidFill>
                  <a:srgbClr val="09101B"/>
                </a:solidFill>
                <a:latin typeface="Arial"/>
                <a:cs typeface="Arial"/>
              </a:rPr>
              <a:t>What is right about people?</a:t>
            </a:r>
          </a:p>
          <a:p>
            <a:pPr>
              <a:lnSpc>
                <a:spcPct val="130000"/>
              </a:lnSpc>
              <a:buClr>
                <a:srgbClr val="475043"/>
              </a:buClr>
              <a:buFont typeface="Wingdings" pitchFamily="2" charset="2"/>
              <a:buChar char="§"/>
            </a:pPr>
            <a:r>
              <a:rPr lang="en-US" sz="13000" dirty="0">
                <a:solidFill>
                  <a:srgbClr val="09101B"/>
                </a:solidFill>
                <a:latin typeface="Arial"/>
                <a:cs typeface="Arial"/>
              </a:rPr>
              <a:t>What promotes human flourishing?</a:t>
            </a:r>
          </a:p>
        </p:txBody>
      </p:sp>
      <p:sp>
        <p:nvSpPr>
          <p:cNvPr id="7" name="Content Placeholder 2">
            <a:extLst>
              <a:ext uri="{FF2B5EF4-FFF2-40B4-BE49-F238E27FC236}">
                <a16:creationId xmlns:a16="http://schemas.microsoft.com/office/drawing/2014/main" id="{B9F10E69-3E9D-0153-3957-01F32F223475}"/>
              </a:ext>
            </a:extLst>
          </p:cNvPr>
          <p:cNvSpPr txBox="1">
            <a:spLocks/>
          </p:cNvSpPr>
          <p:nvPr/>
        </p:nvSpPr>
        <p:spPr>
          <a:xfrm>
            <a:off x="6620124" y="21826747"/>
            <a:ext cx="17398116" cy="3894782"/>
          </a:xfrm>
          <a:prstGeom prst="rect">
            <a:avLst/>
          </a:prstGeom>
        </p:spPr>
        <p:txBody>
          <a:bodyPr vert="horz" lIns="456404" tIns="228203" rIns="456404" bIns="228203" rtlCol="0">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nSpc>
                <a:spcPct val="130000"/>
              </a:lnSpc>
              <a:buClr>
                <a:schemeClr val="accent2"/>
              </a:buClr>
              <a:buNone/>
            </a:pPr>
            <a:r>
              <a:rPr lang="en-US" sz="13000" dirty="0">
                <a:solidFill>
                  <a:srgbClr val="09101B"/>
                </a:solidFill>
                <a:latin typeface="Arial"/>
                <a:cs typeface="Arial"/>
              </a:rPr>
              <a:t>Focus on strengths </a:t>
            </a:r>
            <a:endParaRPr lang="en-US" dirty="0"/>
          </a:p>
        </p:txBody>
      </p:sp>
      <p:sp>
        <p:nvSpPr>
          <p:cNvPr id="8" name="Down Arrow 3">
            <a:extLst>
              <a:ext uri="{FF2B5EF4-FFF2-40B4-BE49-F238E27FC236}">
                <a16:creationId xmlns:a16="http://schemas.microsoft.com/office/drawing/2014/main" id="{DF3CE362-B3A6-31DE-57DC-9251EC650A43}"/>
              </a:ext>
            </a:extLst>
          </p:cNvPr>
          <p:cNvSpPr/>
          <p:nvPr/>
        </p:nvSpPr>
        <p:spPr>
          <a:xfrm>
            <a:off x="13167360" y="18166080"/>
            <a:ext cx="3265988" cy="4145280"/>
          </a:xfrm>
          <a:prstGeom prst="downArrow">
            <a:avLst/>
          </a:prstGeom>
          <a:solidFill>
            <a:srgbClr val="ECBA2B">
              <a:alpha val="39000"/>
            </a:srgbClr>
          </a:solidFill>
          <a:ln w="38100">
            <a:solidFill>
              <a:srgbClr val="ECBA2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16343102"/>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Positive psychology</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POSITIVE PSYCHOLOGY</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16</a:t>
            </a:fld>
            <a:endParaRPr lang="en-US"/>
          </a:p>
        </p:txBody>
      </p:sp>
      <p:grpSp>
        <p:nvGrpSpPr>
          <p:cNvPr id="4" name="Group 3">
            <a:extLst>
              <a:ext uri="{FF2B5EF4-FFF2-40B4-BE49-F238E27FC236}">
                <a16:creationId xmlns:a16="http://schemas.microsoft.com/office/drawing/2014/main" id="{8AD35B5A-D7D9-272D-202D-F471EC6E2EBC}"/>
              </a:ext>
            </a:extLst>
          </p:cNvPr>
          <p:cNvGrpSpPr/>
          <p:nvPr/>
        </p:nvGrpSpPr>
        <p:grpSpPr>
          <a:xfrm>
            <a:off x="3467100" y="13864590"/>
            <a:ext cx="44790696" cy="8507730"/>
            <a:chOff x="723900" y="2343150"/>
            <a:chExt cx="6819900" cy="1295400"/>
          </a:xfrm>
        </p:grpSpPr>
        <p:grpSp>
          <p:nvGrpSpPr>
            <p:cNvPr id="7" name="Group 6">
              <a:extLst>
                <a:ext uri="{FF2B5EF4-FFF2-40B4-BE49-F238E27FC236}">
                  <a16:creationId xmlns:a16="http://schemas.microsoft.com/office/drawing/2014/main" id="{85FCECCD-A882-E365-5B2B-C9C7818CA48F}"/>
                </a:ext>
              </a:extLst>
            </p:cNvPr>
            <p:cNvGrpSpPr/>
            <p:nvPr/>
          </p:nvGrpSpPr>
          <p:grpSpPr>
            <a:xfrm>
              <a:off x="990600" y="2571750"/>
              <a:ext cx="6223010" cy="533400"/>
              <a:chOff x="2362200" y="3200400"/>
              <a:chExt cx="5334000" cy="457200"/>
            </a:xfrm>
          </p:grpSpPr>
          <p:cxnSp>
            <p:nvCxnSpPr>
              <p:cNvPr id="12" name="Straight Connector 11">
                <a:extLst>
                  <a:ext uri="{FF2B5EF4-FFF2-40B4-BE49-F238E27FC236}">
                    <a16:creationId xmlns:a16="http://schemas.microsoft.com/office/drawing/2014/main" id="{CFABE56D-66CC-06B2-2B89-FD051DCF331B}"/>
                  </a:ext>
                </a:extLst>
              </p:cNvPr>
              <p:cNvCxnSpPr/>
              <p:nvPr/>
            </p:nvCxnSpPr>
            <p:spPr>
              <a:xfrm>
                <a:off x="2362200" y="3429000"/>
                <a:ext cx="5334000" cy="0"/>
              </a:xfrm>
              <a:prstGeom prst="line">
                <a:avLst/>
              </a:prstGeom>
              <a:noFill/>
              <a:ln w="53975" cap="flat" cmpd="sng" algn="ctr">
                <a:solidFill>
                  <a:srgbClr val="303B41">
                    <a:shade val="95000"/>
                    <a:satMod val="105000"/>
                  </a:srgbClr>
                </a:solidFill>
                <a:prstDash val="solid"/>
              </a:ln>
              <a:effectLst/>
            </p:spPr>
          </p:cxnSp>
          <p:cxnSp>
            <p:nvCxnSpPr>
              <p:cNvPr id="13" name="Straight Connector 12">
                <a:extLst>
                  <a:ext uri="{FF2B5EF4-FFF2-40B4-BE49-F238E27FC236}">
                    <a16:creationId xmlns:a16="http://schemas.microsoft.com/office/drawing/2014/main" id="{BC122CEB-7351-3BEE-D2F0-44E4C797673C}"/>
                  </a:ext>
                </a:extLst>
              </p:cNvPr>
              <p:cNvCxnSpPr/>
              <p:nvPr/>
            </p:nvCxnSpPr>
            <p:spPr>
              <a:xfrm>
                <a:off x="5105400" y="3200400"/>
                <a:ext cx="0" cy="457200"/>
              </a:xfrm>
              <a:prstGeom prst="line">
                <a:avLst/>
              </a:prstGeom>
              <a:noFill/>
              <a:ln w="9525" cap="flat" cmpd="sng" algn="ctr">
                <a:solidFill>
                  <a:srgbClr val="303B41">
                    <a:shade val="95000"/>
                    <a:satMod val="105000"/>
                  </a:srgbClr>
                </a:solidFill>
                <a:prstDash val="solid"/>
              </a:ln>
              <a:effectLst/>
            </p:spPr>
          </p:cxnSp>
          <p:cxnSp>
            <p:nvCxnSpPr>
              <p:cNvPr id="14" name="Straight Connector 13">
                <a:extLst>
                  <a:ext uri="{FF2B5EF4-FFF2-40B4-BE49-F238E27FC236}">
                    <a16:creationId xmlns:a16="http://schemas.microsoft.com/office/drawing/2014/main" id="{BEA5963E-5291-F605-26D5-CD5F30993D77}"/>
                  </a:ext>
                </a:extLst>
              </p:cNvPr>
              <p:cNvCxnSpPr/>
              <p:nvPr/>
            </p:nvCxnSpPr>
            <p:spPr>
              <a:xfrm>
                <a:off x="7696200" y="3200400"/>
                <a:ext cx="0" cy="457200"/>
              </a:xfrm>
              <a:prstGeom prst="line">
                <a:avLst/>
              </a:prstGeom>
              <a:noFill/>
              <a:ln w="9525" cap="flat" cmpd="sng" algn="ctr">
                <a:solidFill>
                  <a:srgbClr val="303B41">
                    <a:shade val="95000"/>
                    <a:satMod val="105000"/>
                  </a:srgbClr>
                </a:solidFill>
                <a:prstDash val="solid"/>
              </a:ln>
              <a:effectLst/>
            </p:spPr>
          </p:cxnSp>
          <p:cxnSp>
            <p:nvCxnSpPr>
              <p:cNvPr id="15" name="Straight Connector 14">
                <a:extLst>
                  <a:ext uri="{FF2B5EF4-FFF2-40B4-BE49-F238E27FC236}">
                    <a16:creationId xmlns:a16="http://schemas.microsoft.com/office/drawing/2014/main" id="{BB7E62E6-7E7D-71EC-36F1-0E831F352B50}"/>
                  </a:ext>
                </a:extLst>
              </p:cNvPr>
              <p:cNvCxnSpPr/>
              <p:nvPr/>
            </p:nvCxnSpPr>
            <p:spPr>
              <a:xfrm>
                <a:off x="2362200" y="3200400"/>
                <a:ext cx="0" cy="457200"/>
              </a:xfrm>
              <a:prstGeom prst="line">
                <a:avLst/>
              </a:prstGeom>
              <a:noFill/>
              <a:ln w="9525" cap="flat" cmpd="sng" algn="ctr">
                <a:solidFill>
                  <a:srgbClr val="303B41">
                    <a:shade val="95000"/>
                    <a:satMod val="105000"/>
                  </a:srgbClr>
                </a:solidFill>
                <a:prstDash val="solid"/>
              </a:ln>
              <a:effectLst/>
            </p:spPr>
          </p:cxnSp>
        </p:grpSp>
        <p:sp>
          <p:nvSpPr>
            <p:cNvPr id="8" name="TextBox 7">
              <a:extLst>
                <a:ext uri="{FF2B5EF4-FFF2-40B4-BE49-F238E27FC236}">
                  <a16:creationId xmlns:a16="http://schemas.microsoft.com/office/drawing/2014/main" id="{A705D6C9-05B4-68AD-EF0A-6EE904B8F7B8}"/>
                </a:ext>
              </a:extLst>
            </p:cNvPr>
            <p:cNvSpPr txBox="1"/>
            <p:nvPr/>
          </p:nvSpPr>
          <p:spPr>
            <a:xfrm>
              <a:off x="723900" y="3257550"/>
              <a:ext cx="533400" cy="381000"/>
            </a:xfrm>
            <a:prstGeom prst="rect">
              <a:avLst/>
            </a:prstGeom>
            <a:noFill/>
          </p:spPr>
          <p:txBody>
            <a:bodyPr wrap="square" rtlCol="0">
              <a:spAutoFit/>
            </a:bodyPr>
            <a:lstStyle/>
            <a:p>
              <a:r>
                <a:rPr lang="en-GB" dirty="0">
                  <a:solidFill>
                    <a:schemeClr val="accent3"/>
                  </a:solidFill>
                  <a:latin typeface="Roboto" panose="02000000000000000000" pitchFamily="2" charset="0"/>
                  <a:ea typeface="Roboto" panose="02000000000000000000" pitchFamily="2" charset="0"/>
                </a:rPr>
                <a:t>-5</a:t>
              </a:r>
            </a:p>
          </p:txBody>
        </p:sp>
        <p:sp>
          <p:nvSpPr>
            <p:cNvPr id="9" name="TextBox 8">
              <a:extLst>
                <a:ext uri="{FF2B5EF4-FFF2-40B4-BE49-F238E27FC236}">
                  <a16:creationId xmlns:a16="http://schemas.microsoft.com/office/drawing/2014/main" id="{D074EF8F-5D3F-D2B6-EA78-10F4B64EB063}"/>
                </a:ext>
              </a:extLst>
            </p:cNvPr>
            <p:cNvSpPr txBox="1"/>
            <p:nvPr/>
          </p:nvSpPr>
          <p:spPr>
            <a:xfrm>
              <a:off x="4000505" y="3257550"/>
              <a:ext cx="381000" cy="381000"/>
            </a:xfrm>
            <a:prstGeom prst="rect">
              <a:avLst/>
            </a:prstGeom>
            <a:noFill/>
          </p:spPr>
          <p:txBody>
            <a:bodyPr wrap="square" rtlCol="0">
              <a:spAutoFit/>
            </a:bodyPr>
            <a:lstStyle/>
            <a:p>
              <a:pPr algn="ctr"/>
              <a:r>
                <a:rPr lang="en-GB" dirty="0">
                  <a:solidFill>
                    <a:schemeClr val="accent3"/>
                  </a:solidFill>
                  <a:latin typeface="Roboto" panose="02000000000000000000" pitchFamily="2" charset="0"/>
                  <a:ea typeface="Roboto" panose="02000000000000000000" pitchFamily="2" charset="0"/>
                </a:rPr>
                <a:t>0</a:t>
              </a:r>
            </a:p>
          </p:txBody>
        </p:sp>
        <p:sp>
          <p:nvSpPr>
            <p:cNvPr id="10" name="TextBox 9">
              <a:extLst>
                <a:ext uri="{FF2B5EF4-FFF2-40B4-BE49-F238E27FC236}">
                  <a16:creationId xmlns:a16="http://schemas.microsoft.com/office/drawing/2014/main" id="{F0858523-8D76-DAD6-91D6-A1A1D285F457}"/>
                </a:ext>
              </a:extLst>
            </p:cNvPr>
            <p:cNvSpPr txBox="1"/>
            <p:nvPr/>
          </p:nvSpPr>
          <p:spPr>
            <a:xfrm>
              <a:off x="7010400" y="3257550"/>
              <a:ext cx="533400" cy="381000"/>
            </a:xfrm>
            <a:prstGeom prst="rect">
              <a:avLst/>
            </a:prstGeom>
            <a:noFill/>
          </p:spPr>
          <p:txBody>
            <a:bodyPr wrap="square" rtlCol="0">
              <a:spAutoFit/>
            </a:bodyPr>
            <a:lstStyle/>
            <a:p>
              <a:r>
                <a:rPr lang="en-GB" dirty="0">
                  <a:solidFill>
                    <a:schemeClr val="accent3"/>
                  </a:solidFill>
                  <a:latin typeface="Roboto" panose="02000000000000000000" pitchFamily="2" charset="0"/>
                  <a:ea typeface="Roboto" panose="02000000000000000000" pitchFamily="2" charset="0"/>
                </a:rPr>
                <a:t>+5</a:t>
              </a:r>
            </a:p>
          </p:txBody>
        </p:sp>
        <p:sp>
          <p:nvSpPr>
            <p:cNvPr id="11" name="Oval 10">
              <a:extLst>
                <a:ext uri="{FF2B5EF4-FFF2-40B4-BE49-F238E27FC236}">
                  <a16:creationId xmlns:a16="http://schemas.microsoft.com/office/drawing/2014/main" id="{C7501C55-4B29-372D-9046-AB7FC467AF04}"/>
                </a:ext>
              </a:extLst>
            </p:cNvPr>
            <p:cNvSpPr/>
            <p:nvPr/>
          </p:nvSpPr>
          <p:spPr>
            <a:xfrm>
              <a:off x="4191005" y="2343150"/>
              <a:ext cx="3022605" cy="990600"/>
            </a:xfrm>
            <a:prstGeom prst="ellipse">
              <a:avLst/>
            </a:prstGeom>
            <a:solidFill>
              <a:srgbClr val="ECBA2B">
                <a:alpha val="39000"/>
              </a:srgbClr>
            </a:solidFill>
            <a:ln>
              <a:solidFill>
                <a:srgbClr val="ECBA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427265377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A Working Definition</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POSITIVE PSYCHOLOGY &amp; THE PERMAH FRAMEWORK</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6" y="14122743"/>
            <a:ext cx="30848734" cy="6790513"/>
          </a:xfrm>
          <a:prstGeom prst="rect">
            <a:avLst/>
          </a:prstGeom>
          <a:noFill/>
        </p:spPr>
        <p:txBody>
          <a:bodyPr wrap="square" rtlCol="0">
            <a:spAutoFit/>
          </a:bodyPr>
          <a:lstStyle/>
          <a:p>
            <a:pPr>
              <a:lnSpc>
                <a:spcPts val="18000"/>
              </a:lnSpc>
            </a:pPr>
            <a:r>
              <a:rPr lang="en-US" sz="12000" dirty="0">
                <a:solidFill>
                  <a:srgbClr val="FFFCF5"/>
                </a:solidFill>
                <a:latin typeface="Arial" panose="020B0604020202020204" pitchFamily="34" charset="0"/>
                <a:ea typeface="Roboto Light"/>
                <a:cs typeface="Arial" panose="020B0604020202020204" pitchFamily="34" charset="0"/>
              </a:rPr>
              <a:t>“Positive Psychology is the </a:t>
            </a:r>
            <a:r>
              <a:rPr lang="en-US" sz="12000" i="1" dirty="0">
                <a:solidFill>
                  <a:srgbClr val="FFFCF5"/>
                </a:solidFill>
                <a:latin typeface="Arial" panose="020B0604020202020204" pitchFamily="34" charset="0"/>
                <a:ea typeface="Roboto Light"/>
                <a:cs typeface="Arial" panose="020B0604020202020204" pitchFamily="34" charset="0"/>
              </a:rPr>
              <a:t>scientific study</a:t>
            </a:r>
            <a:r>
              <a:rPr lang="en-US" sz="12000" dirty="0">
                <a:solidFill>
                  <a:srgbClr val="FFFCF5"/>
                </a:solidFill>
                <a:latin typeface="Arial" panose="020B0604020202020204" pitchFamily="34" charset="0"/>
                <a:ea typeface="Roboto Light"/>
                <a:cs typeface="Arial" panose="020B0604020202020204" pitchFamily="34" charset="0"/>
              </a:rPr>
              <a:t> of human flourishing, and an </a:t>
            </a:r>
            <a:r>
              <a:rPr lang="en-US" sz="12000" i="1" dirty="0">
                <a:solidFill>
                  <a:srgbClr val="FFFCF5"/>
                </a:solidFill>
                <a:latin typeface="Arial" panose="020B0604020202020204" pitchFamily="34" charset="0"/>
                <a:ea typeface="Roboto Light"/>
                <a:cs typeface="Arial" panose="020B0604020202020204" pitchFamily="34" charset="0"/>
              </a:rPr>
              <a:t>applied approach </a:t>
            </a:r>
            <a:r>
              <a:rPr lang="en-US" sz="12000" dirty="0">
                <a:solidFill>
                  <a:srgbClr val="FFFCF5"/>
                </a:solidFill>
                <a:latin typeface="Arial" panose="020B0604020202020204" pitchFamily="34" charset="0"/>
                <a:ea typeface="Roboto Light"/>
                <a:cs typeface="Arial" panose="020B0604020202020204" pitchFamily="34" charset="0"/>
              </a:rPr>
              <a:t>to optimal functioning.”</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32202290" y="21147828"/>
            <a:ext cx="8872942"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Gable &amp; Haidt</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17</a:t>
            </a:fld>
            <a:endParaRPr lang="en-US" dirty="0"/>
          </a:p>
        </p:txBody>
      </p:sp>
    </p:spTree>
    <p:extLst>
      <p:ext uri="{BB962C8B-B14F-4D97-AF65-F5344CB8AC3E}">
        <p14:creationId xmlns:p14="http://schemas.microsoft.com/office/powerpoint/2010/main" val="317294032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The PERMAH Framework</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POSITIVE PSYCHOLOGY &amp; THE PERMAH FRAMEWORK</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6" y="15877937"/>
            <a:ext cx="30848734" cy="2232278"/>
          </a:xfrm>
          <a:prstGeom prst="rect">
            <a:avLst/>
          </a:prstGeom>
          <a:noFill/>
        </p:spPr>
        <p:txBody>
          <a:bodyPr wrap="square" rtlCol="0">
            <a:spAutoFit/>
          </a:bodyPr>
          <a:lstStyle/>
          <a:p>
            <a:pPr>
              <a:lnSpc>
                <a:spcPts val="18000"/>
              </a:lnSpc>
            </a:pPr>
            <a:r>
              <a:rPr lang="en-US" sz="14000" dirty="0">
                <a:solidFill>
                  <a:srgbClr val="FFFCF5"/>
                </a:solidFill>
                <a:latin typeface="Arial" panose="020B0604020202020204" pitchFamily="34" charset="0"/>
                <a:ea typeface="Roboto Light"/>
                <a:cs typeface="Arial" panose="020B0604020202020204" pitchFamily="34" charset="0"/>
              </a:rPr>
              <a:t>“If you treasure it, measure it.”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29167095" y="19806403"/>
            <a:ext cx="12020663"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a:t>
            </a:r>
            <a:r>
              <a:rPr lang="en-JM" sz="9600" dirty="0" err="1">
                <a:solidFill>
                  <a:srgbClr val="FFFCF5"/>
                </a:solidFill>
                <a:latin typeface="Arial" panose="020B0604020202020204" pitchFamily="34" charset="0"/>
                <a:ea typeface="Roboto Light"/>
                <a:cs typeface="Arial" panose="020B0604020202020204" pitchFamily="34" charset="0"/>
              </a:rPr>
              <a:t>Dr.</a:t>
            </a:r>
            <a:r>
              <a:rPr lang="en-JM" sz="9600" dirty="0">
                <a:solidFill>
                  <a:srgbClr val="FFFCF5"/>
                </a:solidFill>
                <a:latin typeface="Arial" panose="020B0604020202020204" pitchFamily="34" charset="0"/>
                <a:ea typeface="Roboto Light"/>
                <a:cs typeface="Arial" panose="020B0604020202020204" pitchFamily="34" charset="0"/>
              </a:rPr>
              <a:t> Martin Seligman</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18</a:t>
            </a:fld>
            <a:endParaRPr lang="en-US" dirty="0"/>
          </a:p>
        </p:txBody>
      </p:sp>
    </p:spTree>
    <p:extLst>
      <p:ext uri="{BB962C8B-B14F-4D97-AF65-F5344CB8AC3E}">
        <p14:creationId xmlns:p14="http://schemas.microsoft.com/office/powerpoint/2010/main" val="638694086"/>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The PERMAH Framework</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POSITIVE PSYCHOLOGY &amp; THE PERMAH FRAMEWORK</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6" y="15877937"/>
            <a:ext cx="30848734" cy="2232278"/>
          </a:xfrm>
          <a:prstGeom prst="rect">
            <a:avLst/>
          </a:prstGeom>
          <a:noFill/>
        </p:spPr>
        <p:txBody>
          <a:bodyPr wrap="square" rtlCol="0">
            <a:spAutoFit/>
          </a:bodyPr>
          <a:lstStyle/>
          <a:p>
            <a:pPr>
              <a:lnSpc>
                <a:spcPts val="18000"/>
              </a:lnSpc>
            </a:pPr>
            <a:r>
              <a:rPr lang="en-US" sz="14000" dirty="0">
                <a:solidFill>
                  <a:srgbClr val="FFFCF5"/>
                </a:solidFill>
                <a:latin typeface="Arial" panose="020B0604020202020204" pitchFamily="34" charset="0"/>
                <a:ea typeface="Roboto Light"/>
                <a:cs typeface="Arial" panose="020B0604020202020204" pitchFamily="34" charset="0"/>
              </a:rPr>
              <a:t>“Wellbeing is multi-dimensional.”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28133417" y="19806403"/>
            <a:ext cx="12156918"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a:t>
            </a:r>
            <a:r>
              <a:rPr lang="en-JM" sz="9600" dirty="0" err="1">
                <a:solidFill>
                  <a:srgbClr val="FFFCF5"/>
                </a:solidFill>
                <a:latin typeface="Arial" panose="020B0604020202020204" pitchFamily="34" charset="0"/>
                <a:ea typeface="Roboto Light"/>
                <a:cs typeface="Arial" panose="020B0604020202020204" pitchFamily="34" charset="0"/>
              </a:rPr>
              <a:t>Dr.</a:t>
            </a:r>
            <a:r>
              <a:rPr lang="en-JM" sz="9600" dirty="0">
                <a:solidFill>
                  <a:srgbClr val="FFFCF5"/>
                </a:solidFill>
                <a:latin typeface="Arial" panose="020B0604020202020204" pitchFamily="34" charset="0"/>
                <a:ea typeface="Roboto Light"/>
                <a:cs typeface="Arial" panose="020B0604020202020204" pitchFamily="34" charset="0"/>
              </a:rPr>
              <a:t> Scott Donaldson</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19</a:t>
            </a:fld>
            <a:endParaRPr lang="en-US" dirty="0"/>
          </a:p>
        </p:txBody>
      </p:sp>
    </p:spTree>
    <p:extLst>
      <p:ext uri="{BB962C8B-B14F-4D97-AF65-F5344CB8AC3E}">
        <p14:creationId xmlns:p14="http://schemas.microsoft.com/office/powerpoint/2010/main" val="4025110238"/>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a:extLst>
            <a:ext uri="{FF2B5EF4-FFF2-40B4-BE49-F238E27FC236}">
              <a16:creationId xmlns:a16="http://schemas.microsoft.com/office/drawing/2014/main" id="{D5952F95-B0D7-549E-2C72-93595BA063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C7D966-4420-B5F3-32E4-03CF6F0202D7}"/>
              </a:ext>
            </a:extLst>
          </p:cNvPr>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A gentle reminder</a:t>
            </a:r>
          </a:p>
        </p:txBody>
      </p:sp>
      <p:sp>
        <p:nvSpPr>
          <p:cNvPr id="3" name="Content Placeholder 2">
            <a:extLst>
              <a:ext uri="{FF2B5EF4-FFF2-40B4-BE49-F238E27FC236}">
                <a16:creationId xmlns:a16="http://schemas.microsoft.com/office/drawing/2014/main" id="{CF04C146-E103-2CE6-CEC1-3C66A31149FB}"/>
              </a:ext>
            </a:extLst>
          </p:cNvPr>
          <p:cNvSpPr>
            <a:spLocks noGrp="1"/>
          </p:cNvSpPr>
          <p:nvPr>
            <p:ph idx="1"/>
          </p:nvPr>
        </p:nvSpPr>
        <p:spPr>
          <a:xfrm>
            <a:off x="5092065" y="10459965"/>
            <a:ext cx="24685570" cy="14402762"/>
          </a:xfrm>
        </p:spPr>
        <p:txBody>
          <a:bodyPr>
            <a:noAutofit/>
          </a:bodyPr>
          <a:lstStyle/>
          <a:p>
            <a:pPr>
              <a:lnSpc>
                <a:spcPct val="130000"/>
              </a:lnSpc>
              <a:buClr>
                <a:srgbClr val="475043"/>
              </a:buClr>
              <a:buFont typeface="Wingdings" panose="05000000000000000000" pitchFamily="2" charset="2"/>
              <a:buChar char="§"/>
            </a:pPr>
            <a:r>
              <a:rPr lang="en-US" sz="12000" dirty="0">
                <a:solidFill>
                  <a:srgbClr val="09101B"/>
                </a:solidFill>
                <a:latin typeface="Arial"/>
                <a:cs typeface="Arial"/>
              </a:rPr>
              <a:t>Self-work can bring up unexpected feelings</a:t>
            </a:r>
          </a:p>
          <a:p>
            <a:pPr>
              <a:lnSpc>
                <a:spcPct val="130000"/>
              </a:lnSpc>
              <a:buClr>
                <a:srgbClr val="475043"/>
              </a:buClr>
              <a:buFont typeface="Wingdings" panose="05000000000000000000" pitchFamily="2" charset="2"/>
              <a:buChar char="§"/>
            </a:pPr>
            <a:r>
              <a:rPr lang="en-US" sz="12000" dirty="0">
                <a:solidFill>
                  <a:srgbClr val="09101B"/>
                </a:solidFill>
                <a:latin typeface="Arial"/>
                <a:cs typeface="Arial"/>
              </a:rPr>
              <a:t>Listen to your body &amp; take breaks when needed</a:t>
            </a:r>
          </a:p>
          <a:p>
            <a:pPr>
              <a:lnSpc>
                <a:spcPct val="130000"/>
              </a:lnSpc>
              <a:buClr>
                <a:srgbClr val="475043"/>
              </a:buClr>
              <a:buFont typeface="Wingdings" panose="05000000000000000000" pitchFamily="2" charset="2"/>
              <a:buChar char="§"/>
            </a:pPr>
            <a:r>
              <a:rPr lang="en-US" sz="12000" dirty="0">
                <a:solidFill>
                  <a:srgbClr val="09101B"/>
                </a:solidFill>
                <a:latin typeface="Arial"/>
                <a:cs typeface="Arial"/>
              </a:rPr>
              <a:t>Approach this journey with kindness &amp; openness</a:t>
            </a:r>
          </a:p>
        </p:txBody>
      </p:sp>
      <p:sp>
        <p:nvSpPr>
          <p:cNvPr id="5" name="Rectangle 4">
            <a:extLst>
              <a:ext uri="{FF2B5EF4-FFF2-40B4-BE49-F238E27FC236}">
                <a16:creationId xmlns:a16="http://schemas.microsoft.com/office/drawing/2014/main" id="{63A64EF4-1008-F277-9045-F0CAEDBCFD93}"/>
              </a:ext>
            </a:extLst>
          </p:cNvPr>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a:extLst>
              <a:ext uri="{FF2B5EF4-FFF2-40B4-BE49-F238E27FC236}">
                <a16:creationId xmlns:a16="http://schemas.microsoft.com/office/drawing/2014/main" id="{E0734EA3-9782-5FE0-6C22-4ABAFAFAC56F}"/>
              </a:ext>
            </a:extLst>
          </p:cNvPr>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INTRODUCTION</a:t>
            </a:r>
          </a:p>
        </p:txBody>
      </p:sp>
      <p:sp>
        <p:nvSpPr>
          <p:cNvPr id="4" name="Slide Number Placeholder 3">
            <a:extLst>
              <a:ext uri="{FF2B5EF4-FFF2-40B4-BE49-F238E27FC236}">
                <a16:creationId xmlns:a16="http://schemas.microsoft.com/office/drawing/2014/main" id="{98DFAC85-CD83-D379-EBCF-BFD2E4A9DE43}"/>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a:t>
            </a:fld>
            <a:endParaRPr lang="en-US" dirty="0"/>
          </a:p>
        </p:txBody>
      </p:sp>
      <p:sp>
        <p:nvSpPr>
          <p:cNvPr id="7" name="Rectangle 6">
            <a:extLst>
              <a:ext uri="{FF2B5EF4-FFF2-40B4-BE49-F238E27FC236}">
                <a16:creationId xmlns:a16="http://schemas.microsoft.com/office/drawing/2014/main" id="{0C1E423B-745A-2E9C-BBEC-D1BD8CFF4710}"/>
              </a:ext>
            </a:extLst>
          </p:cNvPr>
          <p:cNvSpPr/>
          <p:nvPr/>
        </p:nvSpPr>
        <p:spPr>
          <a:xfrm>
            <a:off x="35966399" y="0"/>
            <a:ext cx="15157451" cy="28757563"/>
          </a:xfrm>
          <a:prstGeom prst="rect">
            <a:avLst/>
          </a:prstGeom>
          <a:solidFill>
            <a:srgbClr val="47504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B57E7CB-BFB8-0417-29D8-EB8774A7E472}"/>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26402281" y="2760388"/>
            <a:ext cx="26307702" cy="24084702"/>
          </a:xfrm>
          <a:prstGeom prst="rect">
            <a:avLst/>
          </a:prstGeom>
        </p:spPr>
      </p:pic>
    </p:spTree>
    <p:extLst>
      <p:ext uri="{BB962C8B-B14F-4D97-AF65-F5344CB8AC3E}">
        <p14:creationId xmlns:p14="http://schemas.microsoft.com/office/powerpoint/2010/main" val="4155745248"/>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PERMAH Framework</a:t>
            </a:r>
          </a:p>
        </p:txBody>
      </p:sp>
      <p:sp>
        <p:nvSpPr>
          <p:cNvPr id="3" name="Content Placeholder 2"/>
          <p:cNvSpPr>
            <a:spLocks noGrp="1"/>
          </p:cNvSpPr>
          <p:nvPr>
            <p:ph idx="1"/>
          </p:nvPr>
        </p:nvSpPr>
        <p:spPr>
          <a:xfrm>
            <a:off x="5092065" y="9515752"/>
            <a:ext cx="41999535" cy="17138252"/>
          </a:xfrm>
        </p:spPr>
        <p:txBody>
          <a:bodyPr>
            <a:noAutofit/>
          </a:bodyPr>
          <a:lstStyle/>
          <a:p>
            <a:pPr>
              <a:lnSpc>
                <a:spcPct val="130000"/>
              </a:lnSpc>
              <a:buClr>
                <a:srgbClr val="475043"/>
              </a:buClr>
              <a:buFont typeface="+mj-lt"/>
              <a:buAutoNum type="arabicPeriod"/>
            </a:pPr>
            <a:r>
              <a:rPr lang="en-US" sz="8000" dirty="0">
                <a:solidFill>
                  <a:srgbClr val="475043"/>
                </a:solidFill>
                <a:latin typeface="Arial"/>
                <a:cs typeface="Arial"/>
              </a:rPr>
              <a:t>Positive Emotions: </a:t>
            </a:r>
            <a:r>
              <a:rPr lang="en-US" sz="8000" dirty="0">
                <a:solidFill>
                  <a:srgbClr val="09101B"/>
                </a:solidFill>
                <a:latin typeface="Arial"/>
                <a:cs typeface="Arial"/>
              </a:rPr>
              <a:t>Like joy and gratitude, helps broaden our minds and build resilience.</a:t>
            </a:r>
          </a:p>
          <a:p>
            <a:pPr>
              <a:lnSpc>
                <a:spcPct val="130000"/>
              </a:lnSpc>
              <a:buClr>
                <a:srgbClr val="475043"/>
              </a:buClr>
              <a:buFont typeface="+mj-lt"/>
              <a:buAutoNum type="arabicPeriod"/>
            </a:pPr>
            <a:r>
              <a:rPr lang="en-US" sz="8000" dirty="0">
                <a:solidFill>
                  <a:srgbClr val="475043"/>
                </a:solidFill>
                <a:latin typeface="Arial"/>
                <a:cs typeface="Arial"/>
              </a:rPr>
              <a:t>Engagement: </a:t>
            </a:r>
            <a:r>
              <a:rPr lang="en-US" sz="8000" dirty="0">
                <a:solidFill>
                  <a:srgbClr val="09101B"/>
                </a:solidFill>
                <a:latin typeface="Arial"/>
                <a:cs typeface="Arial"/>
              </a:rPr>
              <a:t>Tasks that challenge and interest us allows us to experience “flow”.</a:t>
            </a:r>
          </a:p>
          <a:p>
            <a:pPr>
              <a:lnSpc>
                <a:spcPct val="130000"/>
              </a:lnSpc>
              <a:buClr>
                <a:srgbClr val="475043"/>
              </a:buClr>
              <a:buFont typeface="+mj-lt"/>
              <a:buAutoNum type="arabicPeriod"/>
            </a:pPr>
            <a:r>
              <a:rPr lang="en-US" sz="8000" dirty="0">
                <a:solidFill>
                  <a:srgbClr val="475043"/>
                </a:solidFill>
                <a:latin typeface="Arial"/>
                <a:cs typeface="Arial"/>
              </a:rPr>
              <a:t>Relationships: </a:t>
            </a:r>
            <a:r>
              <a:rPr lang="en-US" sz="8000" dirty="0">
                <a:solidFill>
                  <a:srgbClr val="09101B"/>
                </a:solidFill>
                <a:latin typeface="Arial"/>
                <a:cs typeface="Arial"/>
              </a:rPr>
              <a:t>Feeling safe and supported in our relationships boosts our wellbeing, fostering trust and connection.</a:t>
            </a:r>
          </a:p>
          <a:p>
            <a:pPr>
              <a:lnSpc>
                <a:spcPct val="130000"/>
              </a:lnSpc>
              <a:buClr>
                <a:srgbClr val="475043"/>
              </a:buClr>
              <a:buFont typeface="+mj-lt"/>
              <a:buAutoNum type="arabicPeriod"/>
            </a:pPr>
            <a:r>
              <a:rPr lang="en-US" sz="8000" dirty="0">
                <a:solidFill>
                  <a:srgbClr val="475043"/>
                </a:solidFill>
                <a:latin typeface="Arial"/>
                <a:cs typeface="Arial"/>
              </a:rPr>
              <a:t>Meaning: </a:t>
            </a:r>
            <a:r>
              <a:rPr lang="en-US" sz="8000" dirty="0">
                <a:solidFill>
                  <a:srgbClr val="09101B"/>
                </a:solidFill>
                <a:latin typeface="Arial"/>
                <a:cs typeface="Arial"/>
              </a:rPr>
              <a:t>Having a sense of purpose and positively impacting others gives us a deep sense of fulfillment.</a:t>
            </a:r>
          </a:p>
          <a:p>
            <a:pPr>
              <a:lnSpc>
                <a:spcPct val="130000"/>
              </a:lnSpc>
              <a:buClr>
                <a:srgbClr val="475043"/>
              </a:buClr>
              <a:buFont typeface="+mj-lt"/>
              <a:buAutoNum type="arabicPeriod"/>
            </a:pPr>
            <a:r>
              <a:rPr lang="en-US" sz="8000" dirty="0">
                <a:solidFill>
                  <a:srgbClr val="475043"/>
                </a:solidFill>
                <a:latin typeface="Arial"/>
                <a:cs typeface="Arial"/>
              </a:rPr>
              <a:t>Accomplishment: </a:t>
            </a:r>
            <a:r>
              <a:rPr lang="en-US" sz="8000" dirty="0">
                <a:solidFill>
                  <a:srgbClr val="09101B"/>
                </a:solidFill>
                <a:latin typeface="Arial"/>
                <a:cs typeface="Arial"/>
              </a:rPr>
              <a:t>Setting and achieving meaningful goals—whether big or small—helps us realize our potential and build confidence.</a:t>
            </a:r>
          </a:p>
          <a:p>
            <a:pPr>
              <a:lnSpc>
                <a:spcPct val="130000"/>
              </a:lnSpc>
              <a:buClr>
                <a:srgbClr val="475043"/>
              </a:buClr>
              <a:buFont typeface="+mj-lt"/>
              <a:buAutoNum type="arabicPeriod"/>
            </a:pPr>
            <a:r>
              <a:rPr lang="en-US" sz="8000" dirty="0">
                <a:solidFill>
                  <a:srgbClr val="475043"/>
                </a:solidFill>
                <a:latin typeface="Arial"/>
                <a:cs typeface="Arial"/>
              </a:rPr>
              <a:t>Health: </a:t>
            </a:r>
            <a:r>
              <a:rPr lang="en-US" sz="8000" dirty="0">
                <a:solidFill>
                  <a:srgbClr val="09101B"/>
                </a:solidFill>
                <a:latin typeface="Arial"/>
                <a:cs typeface="Arial"/>
              </a:rPr>
              <a:t>Our physical wellbeing is foundational to everything else. How we eat, move, and rest shapes our energy and resilience.</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4769066"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POSTIVE PSYCHOLOGY &amp; THE PERMAH FRAMEWORK</a:t>
            </a:r>
          </a:p>
        </p:txBody>
      </p:sp>
      <p:sp>
        <p:nvSpPr>
          <p:cNvPr id="4" name="Slide Number Placeholder 3">
            <a:extLst>
              <a:ext uri="{FF2B5EF4-FFF2-40B4-BE49-F238E27FC236}">
                <a16:creationId xmlns:a16="http://schemas.microsoft.com/office/drawing/2014/main" id="{6245703E-FE5B-3C4E-A5C3-DAAC86C2C6C2}"/>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20</a:t>
            </a:fld>
            <a:endParaRPr lang="en-US" dirty="0"/>
          </a:p>
        </p:txBody>
      </p:sp>
    </p:spTree>
    <p:extLst>
      <p:ext uri="{BB962C8B-B14F-4D97-AF65-F5344CB8AC3E}">
        <p14:creationId xmlns:p14="http://schemas.microsoft.com/office/powerpoint/2010/main" val="45903021"/>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Example: Workers with higher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433174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POSTIVE PSYCHOLOGY &amp; THE PERMAH FRAMEWORK</a:t>
            </a:r>
          </a:p>
        </p:txBody>
      </p:sp>
      <p:sp>
        <p:nvSpPr>
          <p:cNvPr id="7" name="Content Placeholder 2">
            <a:extLst>
              <a:ext uri="{FF2B5EF4-FFF2-40B4-BE49-F238E27FC236}">
                <a16:creationId xmlns:a16="http://schemas.microsoft.com/office/drawing/2014/main" id="{CE0E6CC6-726C-5548-8679-3C82F06DC93E}"/>
              </a:ext>
            </a:extLst>
          </p:cNvPr>
          <p:cNvSpPr>
            <a:spLocks noGrp="1"/>
          </p:cNvSpPr>
          <p:nvPr>
            <p:ph idx="1"/>
          </p:nvPr>
        </p:nvSpPr>
        <p:spPr>
          <a:xfrm>
            <a:off x="4669404" y="10404503"/>
            <a:ext cx="37909831" cy="14579396"/>
          </a:xfrm>
        </p:spPr>
        <p:txBody>
          <a:bodyPr>
            <a:noAutofit/>
          </a:bodyPr>
          <a:lstStyle/>
          <a:p>
            <a:pPr>
              <a:lnSpc>
                <a:spcPct val="130000"/>
              </a:lnSpc>
              <a:buClr>
                <a:srgbClr val="475043"/>
              </a:buClr>
              <a:buFont typeface="Wingdings" pitchFamily="2" charset="2"/>
              <a:buChar char="§"/>
            </a:pPr>
            <a:r>
              <a:rPr lang="en-US" sz="10000" dirty="0">
                <a:solidFill>
                  <a:srgbClr val="09101B"/>
                </a:solidFill>
                <a:latin typeface="Arial"/>
                <a:cs typeface="Arial"/>
              </a:rPr>
              <a:t>Up to 8 x time more engaged </a:t>
            </a:r>
          </a:p>
          <a:p>
            <a:pPr>
              <a:lnSpc>
                <a:spcPct val="130000"/>
              </a:lnSpc>
              <a:buClr>
                <a:srgbClr val="475043"/>
              </a:buClr>
              <a:buFont typeface="Wingdings" pitchFamily="2" charset="2"/>
              <a:buChar char="§"/>
            </a:pPr>
            <a:r>
              <a:rPr lang="en-US" sz="10000" dirty="0">
                <a:solidFill>
                  <a:srgbClr val="09101B"/>
                </a:solidFill>
                <a:latin typeface="Arial"/>
                <a:cs typeface="Arial"/>
              </a:rPr>
              <a:t>Up to 3 x more productive </a:t>
            </a:r>
          </a:p>
          <a:p>
            <a:pPr>
              <a:lnSpc>
                <a:spcPct val="130000"/>
              </a:lnSpc>
              <a:buClr>
                <a:srgbClr val="475043"/>
              </a:buClr>
              <a:buFont typeface="Wingdings" pitchFamily="2" charset="2"/>
              <a:buChar char="§"/>
            </a:pPr>
            <a:r>
              <a:rPr lang="en-US" sz="10000" dirty="0">
                <a:solidFill>
                  <a:srgbClr val="09101B"/>
                </a:solidFill>
                <a:latin typeface="Arial"/>
                <a:cs typeface="Arial"/>
              </a:rPr>
              <a:t>Up to a 32% average reduction in claims </a:t>
            </a:r>
          </a:p>
          <a:p>
            <a:pPr>
              <a:lnSpc>
                <a:spcPct val="130000"/>
              </a:lnSpc>
              <a:buClr>
                <a:srgbClr val="475043"/>
              </a:buClr>
              <a:buFont typeface="Wingdings" pitchFamily="2" charset="2"/>
              <a:buChar char="§"/>
            </a:pPr>
            <a:r>
              <a:rPr lang="en-US" sz="10000" dirty="0">
                <a:solidFill>
                  <a:srgbClr val="09101B"/>
                </a:solidFill>
                <a:latin typeface="Arial"/>
                <a:cs typeface="Arial"/>
              </a:rPr>
              <a:t>Up to 30% reduction in sick leave </a:t>
            </a:r>
          </a:p>
          <a:p>
            <a:pPr>
              <a:lnSpc>
                <a:spcPct val="130000"/>
              </a:lnSpc>
              <a:buClr>
                <a:srgbClr val="475043"/>
              </a:buClr>
              <a:buFont typeface="Wingdings" pitchFamily="2" charset="2"/>
              <a:buChar char="§"/>
            </a:pPr>
            <a:r>
              <a:rPr lang="en-US" sz="10000" dirty="0">
                <a:solidFill>
                  <a:srgbClr val="09101B"/>
                </a:solidFill>
                <a:latin typeface="Arial"/>
                <a:cs typeface="Arial"/>
              </a:rPr>
              <a:t>Up to 4 x reduction in likeliness for workers quit</a:t>
            </a:r>
          </a:p>
          <a:p>
            <a:pPr>
              <a:lnSpc>
                <a:spcPct val="130000"/>
              </a:lnSpc>
              <a:buClr>
                <a:srgbClr val="475043"/>
              </a:buClr>
              <a:buFont typeface="Wingdings" pitchFamily="2" charset="2"/>
              <a:buChar char="§"/>
            </a:pPr>
            <a:r>
              <a:rPr lang="en-US" sz="10000" dirty="0">
                <a:solidFill>
                  <a:srgbClr val="09101B"/>
                </a:solidFill>
                <a:latin typeface="Arial"/>
                <a:cs typeface="Arial"/>
              </a:rPr>
              <a:t>For every $1 spent on improving wellbeing, companies are likely to see a ROI of $2.30 in benefits for the organization</a:t>
            </a:r>
          </a:p>
        </p:txBody>
      </p:sp>
      <p:sp>
        <p:nvSpPr>
          <p:cNvPr id="3" name="Slide Number Placeholder 2">
            <a:extLst>
              <a:ext uri="{FF2B5EF4-FFF2-40B4-BE49-F238E27FC236}">
                <a16:creationId xmlns:a16="http://schemas.microsoft.com/office/drawing/2014/main" id="{1EA182C2-F320-0544-B9D4-8F0AE2A706B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21</a:t>
            </a:fld>
            <a:endParaRPr lang="en-US"/>
          </a:p>
        </p:txBody>
      </p:sp>
    </p:spTree>
    <p:extLst>
      <p:ext uri="{BB962C8B-B14F-4D97-AF65-F5344CB8AC3E}">
        <p14:creationId xmlns:p14="http://schemas.microsoft.com/office/powerpoint/2010/main" val="2037725243"/>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5DAB01E-3EAA-F952-2A45-1F5719545F98}"/>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33740725" y="794"/>
            <a:ext cx="17383125" cy="28755975"/>
          </a:xfrm>
          <a:prstGeom prst="rect">
            <a:avLst/>
          </a:prstGeom>
        </p:spPr>
      </p:pic>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PERMAH Examples</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3298074" cy="1189857"/>
          </a:xfrm>
          <a:prstGeom prst="rect">
            <a:avLst/>
          </a:prstGeom>
          <a:noFill/>
        </p:spPr>
        <p:txBody>
          <a:bodyPr wrap="square" lIns="81071" tIns="40535" rIns="81071" bIns="40535" rtlCol="0">
            <a:spAutoFit/>
          </a:bodyPr>
          <a:lstStyle/>
          <a:p>
            <a:r>
              <a:rPr lang="en-US" sz="7200" spc="532" dirty="0">
                <a:solidFill>
                  <a:srgbClr val="475043"/>
                </a:solidFill>
                <a:latin typeface="Arial"/>
                <a:cs typeface="Arial"/>
              </a:rPr>
              <a:t>POSTIVE PSYCHOLOGY &amp; THE PERMAH FRAMEWORK</a:t>
            </a:r>
          </a:p>
        </p:txBody>
      </p:sp>
      <p:sp>
        <p:nvSpPr>
          <p:cNvPr id="3" name="Slide Number Placeholder 2">
            <a:extLst>
              <a:ext uri="{FF2B5EF4-FFF2-40B4-BE49-F238E27FC236}">
                <a16:creationId xmlns:a16="http://schemas.microsoft.com/office/drawing/2014/main" id="{1EA182C2-F320-0544-B9D4-8F0AE2A706B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22</a:t>
            </a:fld>
            <a:endParaRPr lang="en-US"/>
          </a:p>
        </p:txBody>
      </p:sp>
      <p:sp>
        <p:nvSpPr>
          <p:cNvPr id="9" name="Content Placeholder 2">
            <a:extLst>
              <a:ext uri="{FF2B5EF4-FFF2-40B4-BE49-F238E27FC236}">
                <a16:creationId xmlns:a16="http://schemas.microsoft.com/office/drawing/2014/main" id="{4DEC71D3-51B8-94B8-A525-6ABFFAA99639}"/>
              </a:ext>
            </a:extLst>
          </p:cNvPr>
          <p:cNvSpPr>
            <a:spLocks noGrp="1"/>
          </p:cNvSpPr>
          <p:nvPr>
            <p:ph idx="1"/>
          </p:nvPr>
        </p:nvSpPr>
        <p:spPr>
          <a:xfrm>
            <a:off x="4669405" y="10404503"/>
            <a:ext cx="11869308" cy="15397480"/>
          </a:xfrm>
        </p:spPr>
        <p:txBody>
          <a:bodyPr>
            <a:noAutofit/>
          </a:bodyPr>
          <a:lstStyle/>
          <a:p>
            <a:pPr marL="0" indent="0">
              <a:lnSpc>
                <a:spcPct val="130000"/>
              </a:lnSpc>
              <a:spcAft>
                <a:spcPts val="4800"/>
              </a:spcAft>
              <a:buClr>
                <a:srgbClr val="475043"/>
              </a:buClr>
              <a:buNone/>
            </a:pPr>
            <a:r>
              <a:rPr lang="en-US" sz="10000" b="1" dirty="0">
                <a:solidFill>
                  <a:srgbClr val="475043"/>
                </a:solidFill>
                <a:latin typeface="Arial"/>
                <a:cs typeface="Arial"/>
              </a:rPr>
              <a:t>FACTOR</a:t>
            </a:r>
            <a:r>
              <a:rPr lang="en-US" sz="10000" dirty="0">
                <a:solidFill>
                  <a:srgbClr val="09101B"/>
                </a:solidFill>
                <a:latin typeface="Arial"/>
                <a:cs typeface="Arial"/>
              </a:rPr>
              <a:t>  </a:t>
            </a:r>
          </a:p>
          <a:p>
            <a:pPr marL="0" indent="0">
              <a:lnSpc>
                <a:spcPct val="130000"/>
              </a:lnSpc>
              <a:spcAft>
                <a:spcPts val="3000"/>
              </a:spcAft>
              <a:buClr>
                <a:srgbClr val="475043"/>
              </a:buClr>
              <a:buNone/>
            </a:pPr>
            <a:r>
              <a:rPr lang="en-US" sz="6600" dirty="0">
                <a:solidFill>
                  <a:srgbClr val="09101B"/>
                </a:solidFill>
                <a:latin typeface="Arial"/>
                <a:cs typeface="Arial"/>
              </a:rPr>
              <a:t>POSITIVE EMOTIONS </a:t>
            </a:r>
            <a:r>
              <a:rPr lang="en-US" sz="6600" dirty="0">
                <a:solidFill>
                  <a:srgbClr val="09101B"/>
                </a:solidFill>
                <a:latin typeface="Arial"/>
                <a:cs typeface="Arial"/>
                <a:sym typeface="Wingdings" pitchFamily="2" charset="2"/>
              </a:rPr>
              <a:t></a:t>
            </a:r>
            <a:endParaRPr lang="en-US" sz="6600" dirty="0">
              <a:solidFill>
                <a:srgbClr val="09101B"/>
              </a:solidFill>
              <a:latin typeface="Arial"/>
              <a:cs typeface="Arial"/>
            </a:endParaRPr>
          </a:p>
          <a:p>
            <a:pPr marL="0" indent="0">
              <a:lnSpc>
                <a:spcPct val="130000"/>
              </a:lnSpc>
              <a:spcAft>
                <a:spcPts val="3000"/>
              </a:spcAft>
              <a:buClr>
                <a:srgbClr val="475043"/>
              </a:buClr>
              <a:buNone/>
            </a:pPr>
            <a:r>
              <a:rPr lang="en-US" sz="6600" dirty="0">
                <a:solidFill>
                  <a:srgbClr val="09101B"/>
                </a:solidFill>
                <a:latin typeface="Arial"/>
                <a:cs typeface="Arial"/>
              </a:rPr>
              <a:t>ENGAGEMENT </a:t>
            </a:r>
            <a:r>
              <a:rPr lang="en-US" sz="6600" dirty="0">
                <a:solidFill>
                  <a:srgbClr val="09101B"/>
                </a:solidFill>
                <a:latin typeface="Arial"/>
                <a:cs typeface="Arial"/>
                <a:sym typeface="Wingdings" pitchFamily="2" charset="2"/>
              </a:rPr>
              <a:t> </a:t>
            </a:r>
            <a:endParaRPr lang="en-US" sz="6600" dirty="0">
              <a:solidFill>
                <a:srgbClr val="09101B"/>
              </a:solidFill>
              <a:latin typeface="Arial"/>
              <a:cs typeface="Arial"/>
            </a:endParaRPr>
          </a:p>
          <a:p>
            <a:pPr marL="0" indent="0">
              <a:lnSpc>
                <a:spcPct val="130000"/>
              </a:lnSpc>
              <a:spcAft>
                <a:spcPts val="3000"/>
              </a:spcAft>
              <a:buClr>
                <a:srgbClr val="475043"/>
              </a:buClr>
              <a:buNone/>
            </a:pPr>
            <a:r>
              <a:rPr lang="en-US" sz="6600" dirty="0">
                <a:solidFill>
                  <a:srgbClr val="09101B"/>
                </a:solidFill>
                <a:latin typeface="Arial"/>
                <a:cs typeface="Arial"/>
              </a:rPr>
              <a:t>RELATIONSHIPS </a:t>
            </a:r>
            <a:r>
              <a:rPr lang="en-US" sz="6600" dirty="0">
                <a:solidFill>
                  <a:srgbClr val="09101B"/>
                </a:solidFill>
                <a:latin typeface="Arial"/>
                <a:cs typeface="Arial"/>
                <a:sym typeface="Wingdings" pitchFamily="2" charset="2"/>
              </a:rPr>
              <a:t> </a:t>
            </a:r>
            <a:endParaRPr lang="en-US" sz="6600" dirty="0">
              <a:solidFill>
                <a:srgbClr val="09101B"/>
              </a:solidFill>
              <a:latin typeface="Arial"/>
              <a:cs typeface="Arial"/>
            </a:endParaRPr>
          </a:p>
          <a:p>
            <a:pPr marL="0" indent="0">
              <a:lnSpc>
                <a:spcPct val="130000"/>
              </a:lnSpc>
              <a:spcAft>
                <a:spcPts val="3000"/>
              </a:spcAft>
              <a:buClr>
                <a:srgbClr val="475043"/>
              </a:buClr>
              <a:buNone/>
            </a:pPr>
            <a:r>
              <a:rPr lang="en-US" sz="6600" dirty="0">
                <a:solidFill>
                  <a:srgbClr val="09101B"/>
                </a:solidFill>
                <a:latin typeface="Arial"/>
                <a:cs typeface="Arial"/>
              </a:rPr>
              <a:t>MEANING </a:t>
            </a:r>
            <a:r>
              <a:rPr lang="en-US" sz="6600" dirty="0">
                <a:solidFill>
                  <a:srgbClr val="09101B"/>
                </a:solidFill>
                <a:latin typeface="Arial"/>
                <a:cs typeface="Arial"/>
                <a:sym typeface="Wingdings" pitchFamily="2" charset="2"/>
              </a:rPr>
              <a:t> </a:t>
            </a:r>
            <a:endParaRPr lang="en-US" sz="6600" dirty="0">
              <a:solidFill>
                <a:srgbClr val="09101B"/>
              </a:solidFill>
              <a:latin typeface="Arial"/>
              <a:cs typeface="Arial"/>
            </a:endParaRPr>
          </a:p>
          <a:p>
            <a:pPr marL="0" indent="0">
              <a:lnSpc>
                <a:spcPct val="130000"/>
              </a:lnSpc>
              <a:spcAft>
                <a:spcPts val="3000"/>
              </a:spcAft>
              <a:buClr>
                <a:srgbClr val="475043"/>
              </a:buClr>
              <a:buNone/>
            </a:pPr>
            <a:r>
              <a:rPr lang="en-US" sz="6600" dirty="0">
                <a:solidFill>
                  <a:srgbClr val="09101B"/>
                </a:solidFill>
                <a:latin typeface="Arial"/>
                <a:cs typeface="Arial"/>
              </a:rPr>
              <a:t>ACCOMPLISHMENT </a:t>
            </a:r>
            <a:r>
              <a:rPr lang="en-US" sz="6600" dirty="0">
                <a:solidFill>
                  <a:srgbClr val="09101B"/>
                </a:solidFill>
                <a:latin typeface="Arial"/>
                <a:cs typeface="Arial"/>
                <a:sym typeface="Wingdings" pitchFamily="2" charset="2"/>
              </a:rPr>
              <a:t> </a:t>
            </a:r>
            <a:r>
              <a:rPr lang="en-US" sz="6600" dirty="0">
                <a:solidFill>
                  <a:srgbClr val="09101B"/>
                </a:solidFill>
                <a:latin typeface="Arial"/>
                <a:cs typeface="Arial"/>
              </a:rPr>
              <a:t> </a:t>
            </a:r>
          </a:p>
          <a:p>
            <a:pPr marL="0" indent="0">
              <a:lnSpc>
                <a:spcPct val="130000"/>
              </a:lnSpc>
              <a:spcAft>
                <a:spcPts val="3000"/>
              </a:spcAft>
              <a:buClr>
                <a:srgbClr val="475043"/>
              </a:buClr>
              <a:buNone/>
            </a:pPr>
            <a:r>
              <a:rPr lang="en-US" sz="6600" dirty="0">
                <a:solidFill>
                  <a:srgbClr val="09101B"/>
                </a:solidFill>
                <a:latin typeface="Arial"/>
                <a:cs typeface="Arial"/>
              </a:rPr>
              <a:t>HEALTH </a:t>
            </a:r>
            <a:r>
              <a:rPr lang="en-US" sz="6600" dirty="0">
                <a:solidFill>
                  <a:srgbClr val="09101B"/>
                </a:solidFill>
                <a:latin typeface="Arial"/>
                <a:cs typeface="Arial"/>
                <a:sym typeface="Wingdings" pitchFamily="2" charset="2"/>
              </a:rPr>
              <a:t> </a:t>
            </a:r>
            <a:endParaRPr lang="en-US" sz="6600" dirty="0">
              <a:solidFill>
                <a:srgbClr val="09101B"/>
              </a:solidFill>
              <a:latin typeface="Arial"/>
              <a:cs typeface="Arial"/>
            </a:endParaRPr>
          </a:p>
          <a:p>
            <a:pPr>
              <a:lnSpc>
                <a:spcPct val="130000"/>
              </a:lnSpc>
              <a:buClr>
                <a:srgbClr val="475043"/>
              </a:buClr>
              <a:buFont typeface="Wingdings" pitchFamily="2" charset="2"/>
              <a:buChar char="§"/>
            </a:pPr>
            <a:endParaRPr lang="en-US" sz="10000" dirty="0">
              <a:solidFill>
                <a:srgbClr val="09101B"/>
              </a:solidFill>
              <a:latin typeface="Arial"/>
              <a:cs typeface="Arial"/>
            </a:endParaRPr>
          </a:p>
        </p:txBody>
      </p:sp>
      <p:sp>
        <p:nvSpPr>
          <p:cNvPr id="10" name="Content Placeholder 2">
            <a:extLst>
              <a:ext uri="{FF2B5EF4-FFF2-40B4-BE49-F238E27FC236}">
                <a16:creationId xmlns:a16="http://schemas.microsoft.com/office/drawing/2014/main" id="{3686B9C4-EFD3-2C64-919C-CBE136123B7F}"/>
              </a:ext>
            </a:extLst>
          </p:cNvPr>
          <p:cNvSpPr txBox="1">
            <a:spLocks/>
          </p:cNvSpPr>
          <p:nvPr/>
        </p:nvSpPr>
        <p:spPr>
          <a:xfrm>
            <a:off x="15535275" y="10397875"/>
            <a:ext cx="17383125" cy="15397480"/>
          </a:xfrm>
          <a:prstGeom prst="rect">
            <a:avLst/>
          </a:prstGeom>
        </p:spPr>
        <p:txBody>
          <a:bodyPr vert="horz" lIns="456404" tIns="228203" rIns="456404" bIns="228203" rtlCol="0">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nSpc>
                <a:spcPct val="130000"/>
              </a:lnSpc>
              <a:spcAft>
                <a:spcPts val="4800"/>
              </a:spcAft>
              <a:buClr>
                <a:srgbClr val="475043"/>
              </a:buClr>
              <a:buNone/>
            </a:pPr>
            <a:r>
              <a:rPr lang="en-US" sz="10000" b="1" dirty="0">
                <a:solidFill>
                  <a:srgbClr val="475043"/>
                </a:solidFill>
                <a:latin typeface="Arial"/>
                <a:cs typeface="Arial"/>
              </a:rPr>
              <a:t>DEFINITION</a:t>
            </a:r>
            <a:r>
              <a:rPr lang="en-US" sz="10000" dirty="0">
                <a:solidFill>
                  <a:srgbClr val="09101B"/>
                </a:solidFill>
                <a:latin typeface="Arial"/>
                <a:cs typeface="Arial"/>
              </a:rPr>
              <a:t>  </a:t>
            </a:r>
          </a:p>
          <a:p>
            <a:pPr marL="0" indent="0">
              <a:lnSpc>
                <a:spcPct val="130000"/>
              </a:lnSpc>
              <a:spcAft>
                <a:spcPts val="3000"/>
              </a:spcAft>
              <a:buClr>
                <a:srgbClr val="475043"/>
              </a:buClr>
              <a:buNone/>
            </a:pPr>
            <a:r>
              <a:rPr lang="en-US" sz="6600" dirty="0">
                <a:solidFill>
                  <a:srgbClr val="09101B"/>
                </a:solidFill>
                <a:latin typeface="Arial"/>
                <a:cs typeface="Arial"/>
                <a:sym typeface="Wingdings" pitchFamily="2" charset="2"/>
              </a:rPr>
              <a:t>I felt positive</a:t>
            </a:r>
          </a:p>
          <a:p>
            <a:pPr marL="0" indent="0">
              <a:lnSpc>
                <a:spcPct val="130000"/>
              </a:lnSpc>
              <a:spcAft>
                <a:spcPts val="3000"/>
              </a:spcAft>
              <a:buClr>
                <a:srgbClr val="475043"/>
              </a:buClr>
              <a:buNone/>
            </a:pPr>
            <a:r>
              <a:rPr lang="en-US" sz="6600" dirty="0">
                <a:solidFill>
                  <a:srgbClr val="09101B"/>
                </a:solidFill>
                <a:latin typeface="Arial"/>
                <a:cs typeface="Arial"/>
                <a:sym typeface="Wingdings" pitchFamily="2" charset="2"/>
              </a:rPr>
              <a:t>I felt interested and deeply engaged</a:t>
            </a:r>
          </a:p>
          <a:p>
            <a:pPr marL="0" indent="0">
              <a:lnSpc>
                <a:spcPct val="130000"/>
              </a:lnSpc>
              <a:spcAft>
                <a:spcPts val="3000"/>
              </a:spcAft>
              <a:buClr>
                <a:srgbClr val="475043"/>
              </a:buClr>
              <a:buNone/>
            </a:pPr>
            <a:r>
              <a:rPr lang="en-US" sz="6600" dirty="0">
                <a:solidFill>
                  <a:srgbClr val="09101B"/>
                </a:solidFill>
                <a:latin typeface="Arial"/>
                <a:cs typeface="Arial"/>
                <a:sym typeface="Wingdings" pitchFamily="2" charset="2"/>
              </a:rPr>
              <a:t>I felt respected and appreciated by others</a:t>
            </a:r>
          </a:p>
          <a:p>
            <a:pPr marL="0" indent="0">
              <a:lnSpc>
                <a:spcPct val="130000"/>
              </a:lnSpc>
              <a:spcAft>
                <a:spcPts val="3000"/>
              </a:spcAft>
              <a:buClr>
                <a:srgbClr val="475043"/>
              </a:buClr>
              <a:buNone/>
            </a:pPr>
            <a:r>
              <a:rPr lang="en-US" sz="6600" dirty="0">
                <a:solidFill>
                  <a:srgbClr val="09101B"/>
                </a:solidFill>
                <a:latin typeface="Arial"/>
                <a:cs typeface="Arial"/>
                <a:sym typeface="Wingdings" pitchFamily="2" charset="2"/>
              </a:rPr>
              <a:t>I felt what I did was valuable and worthwhile</a:t>
            </a:r>
          </a:p>
          <a:p>
            <a:pPr marL="0" indent="0">
              <a:lnSpc>
                <a:spcPct val="130000"/>
              </a:lnSpc>
              <a:spcAft>
                <a:spcPts val="3000"/>
              </a:spcAft>
              <a:buClr>
                <a:srgbClr val="475043"/>
              </a:buClr>
              <a:buNone/>
            </a:pPr>
            <a:r>
              <a:rPr lang="en-US" sz="6600" dirty="0">
                <a:solidFill>
                  <a:srgbClr val="09101B"/>
                </a:solidFill>
                <a:latin typeface="Arial"/>
                <a:cs typeface="Arial"/>
                <a:sym typeface="Wingdings" pitchFamily="2" charset="2"/>
              </a:rPr>
              <a:t>I made progress towards my goals</a:t>
            </a:r>
          </a:p>
          <a:p>
            <a:pPr marL="0" indent="0">
              <a:lnSpc>
                <a:spcPct val="130000"/>
              </a:lnSpc>
              <a:spcAft>
                <a:spcPts val="3000"/>
              </a:spcAft>
              <a:buClr>
                <a:srgbClr val="475043"/>
              </a:buClr>
              <a:buNone/>
            </a:pPr>
            <a:r>
              <a:rPr lang="en-US" sz="6600" dirty="0">
                <a:solidFill>
                  <a:srgbClr val="09101B"/>
                </a:solidFill>
                <a:latin typeface="Arial"/>
                <a:cs typeface="Arial"/>
                <a:sym typeface="Wingdings" pitchFamily="2" charset="2"/>
              </a:rPr>
              <a:t>Physically, I felt strong and healthy</a:t>
            </a:r>
          </a:p>
        </p:txBody>
      </p:sp>
    </p:spTree>
    <p:extLst>
      <p:ext uri="{BB962C8B-B14F-4D97-AF65-F5344CB8AC3E}">
        <p14:creationId xmlns:p14="http://schemas.microsoft.com/office/powerpoint/2010/main" val="4071323706"/>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Rewire</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POSITIVE PSYCHOLOGY &amp; THE PERMAH FRAMEWORK</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23</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5785551"/>
            <a:ext cx="32310574" cy="5478359"/>
          </a:xfrm>
          <a:prstGeom prst="rect">
            <a:avLst/>
          </a:prstGeom>
          <a:noFill/>
        </p:spPr>
        <p:txBody>
          <a:bodyPr wrap="square" rtlCol="0">
            <a:spAutoFit/>
          </a:bodyPr>
          <a:lstStyle/>
          <a:p>
            <a:pPr>
              <a:lnSpc>
                <a:spcPts val="22000"/>
              </a:lnSpc>
            </a:pPr>
            <a:r>
              <a:rPr lang="en-US" sz="14000" dirty="0">
                <a:solidFill>
                  <a:srgbClr val="FFFCF5"/>
                </a:solidFill>
                <a:latin typeface="Roboto Light"/>
                <a:ea typeface="Roboto Light"/>
                <a:cs typeface="Roboto Light"/>
              </a:rPr>
              <a:t>What’s going well when it comes to your wellbeing? Where are you struggling?</a:t>
            </a:r>
          </a:p>
        </p:txBody>
      </p:sp>
    </p:spTree>
    <p:extLst>
      <p:ext uri="{BB962C8B-B14F-4D97-AF65-F5344CB8AC3E}">
        <p14:creationId xmlns:p14="http://schemas.microsoft.com/office/powerpoint/2010/main" val="335249769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The PERMAH Framework</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POSITIVE PSYCHOLOGY &amp; THE PERMAH FRAMEWORK</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5" y="14043229"/>
            <a:ext cx="31325811" cy="6026778"/>
          </a:xfrm>
          <a:prstGeom prst="rect">
            <a:avLst/>
          </a:prstGeom>
          <a:noFill/>
        </p:spPr>
        <p:txBody>
          <a:bodyPr wrap="square" rtlCol="0">
            <a:spAutoFit/>
          </a:bodyPr>
          <a:lstStyle/>
          <a:p>
            <a:pPr>
              <a:lnSpc>
                <a:spcPts val="16000"/>
              </a:lnSpc>
            </a:pPr>
            <a:r>
              <a:rPr lang="en-US" sz="10000" dirty="0">
                <a:solidFill>
                  <a:srgbClr val="FFFCF5"/>
                </a:solidFill>
                <a:latin typeface="Arial" panose="020B0604020202020204" pitchFamily="34" charset="0"/>
                <a:ea typeface="Roboto Light"/>
                <a:cs typeface="Arial" panose="020B0604020202020204" pitchFamily="34" charset="0"/>
              </a:rPr>
              <a:t>“When you know how to adjust the components of human wellbeing behavior, you can begin to tackle any wellbeing behavior-change challenge.”</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29619229" y="21386370"/>
            <a:ext cx="12085360"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Professor B.J. Fogg</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24</a:t>
            </a:fld>
            <a:endParaRPr lang="en-US" dirty="0"/>
          </a:p>
        </p:txBody>
      </p:sp>
    </p:spTree>
    <p:extLst>
      <p:ext uri="{BB962C8B-B14F-4D97-AF65-F5344CB8AC3E}">
        <p14:creationId xmlns:p14="http://schemas.microsoft.com/office/powerpoint/2010/main" val="144733300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475043"/>
        </a:solidFill>
        <a:effectLst/>
      </p:bgPr>
    </p:bg>
    <p:spTree>
      <p:nvGrpSpPr>
        <p:cNvPr id="1" name=""/>
        <p:cNvGrpSpPr/>
        <p:nvPr/>
      </p:nvGrpSpPr>
      <p:grpSpPr>
        <a:xfrm>
          <a:off x="0" y="0"/>
          <a:ext cx="0" cy="0"/>
          <a:chOff x="0" y="0"/>
          <a:chExt cx="0" cy="0"/>
        </a:xfrm>
      </p:grpSpPr>
      <p:sp>
        <p:nvSpPr>
          <p:cNvPr id="5" name="Rectangle 4"/>
          <p:cNvSpPr/>
          <p:nvPr/>
        </p:nvSpPr>
        <p:spPr>
          <a:xfrm>
            <a:off x="8258296" y="14988131"/>
            <a:ext cx="34607259" cy="33808"/>
          </a:xfrm>
          <a:prstGeom prst="rect">
            <a:avLst/>
          </a:prstGeom>
          <a:solidFill>
            <a:schemeClr val="bg1"/>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p>
        </p:txBody>
      </p:sp>
      <p:sp>
        <p:nvSpPr>
          <p:cNvPr id="9" name="TextBox 8"/>
          <p:cNvSpPr txBox="1"/>
          <p:nvPr/>
        </p:nvSpPr>
        <p:spPr>
          <a:xfrm>
            <a:off x="8102171" y="4613776"/>
            <a:ext cx="5338039" cy="10854041"/>
          </a:xfrm>
          <a:prstGeom prst="rect">
            <a:avLst/>
          </a:prstGeom>
          <a:noFill/>
        </p:spPr>
        <p:txBody>
          <a:bodyPr wrap="square" lIns="81071" tIns="40535" rIns="81071" bIns="40535" rtlCol="0">
            <a:spAutoFit/>
          </a:bodyPr>
          <a:lstStyle/>
          <a:p>
            <a:r>
              <a:rPr lang="en-US" sz="70000" dirty="0">
                <a:solidFill>
                  <a:srgbClr val="ECBA2B"/>
                </a:solidFill>
                <a:latin typeface="Arial"/>
                <a:cs typeface="Arial"/>
              </a:rPr>
              <a:t>3</a:t>
            </a:r>
          </a:p>
        </p:txBody>
      </p:sp>
      <p:sp>
        <p:nvSpPr>
          <p:cNvPr id="10" name="TextBox 9"/>
          <p:cNvSpPr txBox="1"/>
          <p:nvPr/>
        </p:nvSpPr>
        <p:spPr>
          <a:xfrm>
            <a:off x="8102171" y="15991189"/>
            <a:ext cx="27440159" cy="5529507"/>
          </a:xfrm>
          <a:prstGeom prst="rect">
            <a:avLst/>
          </a:prstGeom>
          <a:noFill/>
        </p:spPr>
        <p:txBody>
          <a:bodyPr wrap="square" lIns="81071" tIns="40535" rIns="81071" bIns="40535" rtlCol="0">
            <a:spAutoFit/>
          </a:bodyPr>
          <a:lstStyle/>
          <a:p>
            <a:r>
              <a:rPr lang="en-US" sz="17700" dirty="0">
                <a:solidFill>
                  <a:srgbClr val="FFFCF5"/>
                </a:solidFill>
                <a:latin typeface="Arial"/>
                <a:cs typeface="Arial"/>
              </a:rPr>
              <a:t>Beyond “Feeling Good”: Our Wellbeing Goal</a:t>
            </a:r>
          </a:p>
        </p:txBody>
      </p:sp>
      <p:sp>
        <p:nvSpPr>
          <p:cNvPr id="2" name="Slide Number Placeholder 1">
            <a:extLst>
              <a:ext uri="{FF2B5EF4-FFF2-40B4-BE49-F238E27FC236}">
                <a16:creationId xmlns:a16="http://schemas.microsoft.com/office/drawing/2014/main" id="{048CB61A-9DE5-8B45-B434-52A8519C5CF5}"/>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25</a:t>
            </a:fld>
            <a:endParaRPr lang="en-US"/>
          </a:p>
        </p:txBody>
      </p:sp>
    </p:spTree>
    <p:extLst>
      <p:ext uri="{BB962C8B-B14F-4D97-AF65-F5344CB8AC3E}">
        <p14:creationId xmlns:p14="http://schemas.microsoft.com/office/powerpoint/2010/main" val="3699186452"/>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Reflect</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26</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5586766"/>
            <a:ext cx="32310574" cy="5478359"/>
          </a:xfrm>
          <a:prstGeom prst="rect">
            <a:avLst/>
          </a:prstGeom>
          <a:noFill/>
        </p:spPr>
        <p:txBody>
          <a:bodyPr wrap="square" rtlCol="0">
            <a:spAutoFit/>
          </a:bodyPr>
          <a:lstStyle/>
          <a:p>
            <a:pPr>
              <a:lnSpc>
                <a:spcPts val="22000"/>
              </a:lnSpc>
            </a:pPr>
            <a:r>
              <a:rPr lang="en-US" sz="14000" dirty="0">
                <a:solidFill>
                  <a:srgbClr val="FFFCF5"/>
                </a:solidFill>
                <a:latin typeface="Roboto Light"/>
                <a:ea typeface="Roboto Light"/>
                <a:cs typeface="Roboto Light"/>
              </a:rPr>
              <a:t>What matters more to you: feeling good or functioning effectively?</a:t>
            </a:r>
          </a:p>
        </p:txBody>
      </p:sp>
    </p:spTree>
    <p:extLst>
      <p:ext uri="{BB962C8B-B14F-4D97-AF65-F5344CB8AC3E}">
        <p14:creationId xmlns:p14="http://schemas.microsoft.com/office/powerpoint/2010/main" val="2785449198"/>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Feeling good: Hedonic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0594631"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5" y="14281771"/>
            <a:ext cx="31594933" cy="6156429"/>
          </a:xfrm>
          <a:prstGeom prst="rect">
            <a:avLst/>
          </a:prstGeom>
          <a:noFill/>
        </p:spPr>
        <p:txBody>
          <a:bodyPr wrap="square" rtlCol="0">
            <a:spAutoFit/>
          </a:bodyPr>
          <a:lstStyle/>
          <a:p>
            <a:pPr>
              <a:lnSpc>
                <a:spcPct val="150000"/>
              </a:lnSpc>
            </a:pPr>
            <a:r>
              <a:rPr lang="en-US" sz="14000" dirty="0">
                <a:solidFill>
                  <a:srgbClr val="FFFCF5"/>
                </a:solidFill>
                <a:latin typeface="Arial" panose="020B0604020202020204" pitchFamily="34" charset="0"/>
                <a:ea typeface="Roboto Light"/>
                <a:cs typeface="Arial" panose="020B0604020202020204" pitchFamily="34" charset="0"/>
              </a:rPr>
              <a:t>“A focus on pleasure seeking and avoidance of pain.”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30463415" y="20747708"/>
            <a:ext cx="10650673"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a:t>
            </a:r>
            <a:r>
              <a:rPr lang="en-JM" sz="9600" dirty="0" err="1">
                <a:solidFill>
                  <a:srgbClr val="FFFCF5"/>
                </a:solidFill>
                <a:latin typeface="Arial" panose="020B0604020202020204" pitchFamily="34" charset="0"/>
                <a:ea typeface="Roboto Light"/>
                <a:cs typeface="Arial" panose="020B0604020202020204" pitchFamily="34" charset="0"/>
              </a:rPr>
              <a:t>Drs.</a:t>
            </a:r>
            <a:r>
              <a:rPr lang="en-JM" sz="9600" dirty="0">
                <a:solidFill>
                  <a:srgbClr val="FFFCF5"/>
                </a:solidFill>
                <a:latin typeface="Arial" panose="020B0604020202020204" pitchFamily="34" charset="0"/>
                <a:ea typeface="Roboto Light"/>
                <a:cs typeface="Arial" panose="020B0604020202020204" pitchFamily="34" charset="0"/>
              </a:rPr>
              <a:t> Ryan &amp; Deci</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27</a:t>
            </a:fld>
            <a:endParaRPr lang="en-US" dirty="0"/>
          </a:p>
        </p:txBody>
      </p:sp>
    </p:spTree>
    <p:extLst>
      <p:ext uri="{BB962C8B-B14F-4D97-AF65-F5344CB8AC3E}">
        <p14:creationId xmlns:p14="http://schemas.microsoft.com/office/powerpoint/2010/main" val="271526166"/>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Defining Hedonic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28</a:t>
            </a:fld>
            <a:endParaRPr lang="en-US"/>
          </a:p>
        </p:txBody>
      </p:sp>
      <p:sp>
        <p:nvSpPr>
          <p:cNvPr id="7" name="Content Placeholder 2">
            <a:extLst>
              <a:ext uri="{FF2B5EF4-FFF2-40B4-BE49-F238E27FC236}">
                <a16:creationId xmlns:a16="http://schemas.microsoft.com/office/drawing/2014/main" id="{519D2358-7E49-E2AB-83A6-05047FB32637}"/>
              </a:ext>
            </a:extLst>
          </p:cNvPr>
          <p:cNvSpPr>
            <a:spLocks noGrp="1"/>
          </p:cNvSpPr>
          <p:nvPr>
            <p:ph idx="1"/>
          </p:nvPr>
        </p:nvSpPr>
        <p:spPr>
          <a:xfrm>
            <a:off x="4669403" y="11832898"/>
            <a:ext cx="39069397" cy="12716254"/>
          </a:xfrm>
        </p:spPr>
        <p:txBody>
          <a:bodyPr>
            <a:noAutofit/>
          </a:bodyPr>
          <a:lstStyle/>
          <a:p>
            <a:pPr>
              <a:lnSpc>
                <a:spcPct val="130000"/>
              </a:lnSpc>
              <a:buClr>
                <a:srgbClr val="475043"/>
              </a:buClr>
              <a:buFont typeface="Wingdings" pitchFamily="2" charset="2"/>
              <a:buChar char="§"/>
            </a:pPr>
            <a:r>
              <a:rPr lang="en-US" sz="12000" b="1" dirty="0">
                <a:solidFill>
                  <a:srgbClr val="475043"/>
                </a:solidFill>
                <a:latin typeface="Arial"/>
                <a:cs typeface="Arial"/>
              </a:rPr>
              <a:t>From the Greek </a:t>
            </a:r>
            <a:r>
              <a:rPr lang="en-US" sz="12000" dirty="0">
                <a:solidFill>
                  <a:srgbClr val="09101B"/>
                </a:solidFill>
                <a:latin typeface="Arial"/>
                <a:cs typeface="Arial"/>
              </a:rPr>
              <a:t>“</a:t>
            </a:r>
            <a:r>
              <a:rPr lang="en-US" sz="12000" i="1" dirty="0" err="1">
                <a:solidFill>
                  <a:srgbClr val="09101B"/>
                </a:solidFill>
                <a:latin typeface="Arial"/>
                <a:cs typeface="Arial"/>
              </a:rPr>
              <a:t>hedone</a:t>
            </a:r>
            <a:r>
              <a:rPr lang="en-US" sz="12000" dirty="0">
                <a:solidFill>
                  <a:srgbClr val="09101B"/>
                </a:solidFill>
                <a:latin typeface="Arial"/>
                <a:cs typeface="Arial"/>
              </a:rPr>
              <a:t>”, meaning “pleasure”.</a:t>
            </a:r>
          </a:p>
          <a:p>
            <a:pPr lvl="1">
              <a:lnSpc>
                <a:spcPct val="130000"/>
              </a:lnSpc>
              <a:buClr>
                <a:srgbClr val="475043"/>
              </a:buClr>
              <a:buFont typeface="Wingdings" pitchFamily="2" charset="2"/>
              <a:buChar char="§"/>
            </a:pPr>
            <a:r>
              <a:rPr lang="en-US" sz="10100" dirty="0">
                <a:solidFill>
                  <a:srgbClr val="09101B"/>
                </a:solidFill>
                <a:latin typeface="Arial"/>
                <a:cs typeface="Arial"/>
              </a:rPr>
              <a:t>Relating also to “Hedonism”</a:t>
            </a:r>
          </a:p>
          <a:p>
            <a:pPr>
              <a:lnSpc>
                <a:spcPct val="130000"/>
              </a:lnSpc>
              <a:buClr>
                <a:srgbClr val="475043"/>
              </a:buClr>
              <a:buFont typeface="Wingdings" pitchFamily="2" charset="2"/>
              <a:buChar char="§"/>
            </a:pPr>
            <a:r>
              <a:rPr lang="en-US" sz="12000" b="1" dirty="0">
                <a:solidFill>
                  <a:srgbClr val="475043"/>
                </a:solidFill>
                <a:latin typeface="Arial"/>
                <a:cs typeface="Arial"/>
              </a:rPr>
              <a:t>Positive psychology</a:t>
            </a:r>
            <a:r>
              <a:rPr lang="en-US" sz="12000" dirty="0">
                <a:solidFill>
                  <a:srgbClr val="475043"/>
                </a:solidFill>
                <a:latin typeface="Arial"/>
                <a:cs typeface="Arial"/>
              </a:rPr>
              <a:t>: </a:t>
            </a:r>
            <a:r>
              <a:rPr lang="en-US" sz="12000" dirty="0">
                <a:solidFill>
                  <a:srgbClr val="09101B"/>
                </a:solidFill>
                <a:latin typeface="Arial"/>
                <a:cs typeface="Arial"/>
              </a:rPr>
              <a:t>Hedonic Wellbeing = desire fulfillment and pleasure seeking; the presence of positive emotions and the absence of negative ones.</a:t>
            </a:r>
          </a:p>
        </p:txBody>
      </p:sp>
    </p:spTree>
    <p:extLst>
      <p:ext uri="{BB962C8B-B14F-4D97-AF65-F5344CB8AC3E}">
        <p14:creationId xmlns:p14="http://schemas.microsoft.com/office/powerpoint/2010/main" val="4112816711"/>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Feeling good: Hedonic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29</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4354313"/>
            <a:ext cx="32310574" cy="8299644"/>
          </a:xfrm>
          <a:prstGeom prst="rect">
            <a:avLst/>
          </a:prstGeom>
          <a:noFill/>
        </p:spPr>
        <p:txBody>
          <a:bodyPr wrap="square" rtlCol="0">
            <a:spAutoFit/>
          </a:bodyPr>
          <a:lstStyle/>
          <a:p>
            <a:pPr>
              <a:lnSpc>
                <a:spcPts val="22000"/>
              </a:lnSpc>
            </a:pPr>
            <a:r>
              <a:rPr lang="en-US" sz="14000" dirty="0">
                <a:solidFill>
                  <a:srgbClr val="FFFCF5"/>
                </a:solidFill>
                <a:latin typeface="Roboto Light"/>
                <a:ea typeface="Roboto Light"/>
                <a:cs typeface="Roboto Light"/>
              </a:rPr>
              <a:t>What are some potential strengths of this approach to wellbeing? What are some potential limitations?</a:t>
            </a:r>
          </a:p>
        </p:txBody>
      </p:sp>
    </p:spTree>
    <p:extLst>
      <p:ext uri="{BB962C8B-B14F-4D97-AF65-F5344CB8AC3E}">
        <p14:creationId xmlns:p14="http://schemas.microsoft.com/office/powerpoint/2010/main" val="1245972032"/>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a:extLst>
            <a:ext uri="{FF2B5EF4-FFF2-40B4-BE49-F238E27FC236}">
              <a16:creationId xmlns:a16="http://schemas.microsoft.com/office/drawing/2014/main" id="{C77B064E-D949-6ECE-BFD2-763DEF6674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D6C5CA-E280-D295-0252-451C435938A6}"/>
              </a:ext>
            </a:extLst>
          </p:cNvPr>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Reflection</a:t>
            </a:r>
          </a:p>
        </p:txBody>
      </p:sp>
      <p:sp>
        <p:nvSpPr>
          <p:cNvPr id="3" name="Content Placeholder 2">
            <a:extLst>
              <a:ext uri="{FF2B5EF4-FFF2-40B4-BE49-F238E27FC236}">
                <a16:creationId xmlns:a16="http://schemas.microsoft.com/office/drawing/2014/main" id="{7428BC4D-EBC6-2128-28DC-9B9FFA9C3F07}"/>
              </a:ext>
            </a:extLst>
          </p:cNvPr>
          <p:cNvSpPr>
            <a:spLocks noGrp="1"/>
          </p:cNvSpPr>
          <p:nvPr>
            <p:ph idx="1"/>
          </p:nvPr>
        </p:nvSpPr>
        <p:spPr>
          <a:xfrm>
            <a:off x="5092065" y="10300943"/>
            <a:ext cx="37762816" cy="8983409"/>
          </a:xfrm>
        </p:spPr>
        <p:txBody>
          <a:bodyPr>
            <a:noAutofit/>
          </a:bodyPr>
          <a:lstStyle/>
          <a:p>
            <a:pPr>
              <a:lnSpc>
                <a:spcPct val="130000"/>
              </a:lnSpc>
              <a:buClr>
                <a:srgbClr val="475043"/>
              </a:buClr>
              <a:buFont typeface="Wingdings" panose="05000000000000000000" pitchFamily="2" charset="2"/>
              <a:buChar char="§"/>
            </a:pPr>
            <a:r>
              <a:rPr lang="en-US" sz="12000" dirty="0">
                <a:solidFill>
                  <a:srgbClr val="09101B"/>
                </a:solidFill>
                <a:latin typeface="Arial"/>
                <a:cs typeface="Arial"/>
              </a:rPr>
              <a:t>Use a workbook, document, or paper</a:t>
            </a:r>
          </a:p>
          <a:p>
            <a:pPr>
              <a:lnSpc>
                <a:spcPct val="130000"/>
              </a:lnSpc>
              <a:buClr>
                <a:srgbClr val="475043"/>
              </a:buClr>
              <a:buFont typeface="Wingdings" panose="05000000000000000000" pitchFamily="2" charset="2"/>
              <a:buChar char="§"/>
            </a:pPr>
            <a:r>
              <a:rPr lang="en-US" sz="12000" dirty="0">
                <a:solidFill>
                  <a:srgbClr val="09101B"/>
                </a:solidFill>
                <a:latin typeface="Arial"/>
                <a:cs typeface="Arial"/>
              </a:rPr>
              <a:t>Writing helps clarify thoughts &amp; feelings</a:t>
            </a:r>
          </a:p>
          <a:p>
            <a:pPr>
              <a:lnSpc>
                <a:spcPct val="150000"/>
              </a:lnSpc>
              <a:buClr>
                <a:srgbClr val="475043"/>
              </a:buClr>
              <a:buFont typeface="Wingdings" panose="05000000000000000000" pitchFamily="2" charset="2"/>
              <a:buChar char="§"/>
            </a:pPr>
            <a:r>
              <a:rPr lang="en-US" sz="12000" b="1" dirty="0">
                <a:solidFill>
                  <a:srgbClr val="475043"/>
                </a:solidFill>
                <a:latin typeface="Arial"/>
                <a:cs typeface="Arial"/>
              </a:rPr>
              <a:t>Take a moment: </a:t>
            </a:r>
            <a:endParaRPr lang="en-US" sz="12000" dirty="0">
              <a:solidFill>
                <a:srgbClr val="09101B"/>
              </a:solidFill>
              <a:latin typeface="Arial"/>
              <a:cs typeface="Arial"/>
            </a:endParaRPr>
          </a:p>
        </p:txBody>
      </p:sp>
      <p:sp>
        <p:nvSpPr>
          <p:cNvPr id="5" name="Rectangle 4">
            <a:extLst>
              <a:ext uri="{FF2B5EF4-FFF2-40B4-BE49-F238E27FC236}">
                <a16:creationId xmlns:a16="http://schemas.microsoft.com/office/drawing/2014/main" id="{35FA16B6-3930-4100-D54B-324B3D0CC7A5}"/>
              </a:ext>
            </a:extLst>
          </p:cNvPr>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a:extLst>
              <a:ext uri="{FF2B5EF4-FFF2-40B4-BE49-F238E27FC236}">
                <a16:creationId xmlns:a16="http://schemas.microsoft.com/office/drawing/2014/main" id="{57CBD67B-888C-67DC-7CFF-D44C9FE4E2A7}"/>
              </a:ext>
            </a:extLst>
          </p:cNvPr>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INTRODUCTION</a:t>
            </a:r>
          </a:p>
        </p:txBody>
      </p:sp>
      <p:sp>
        <p:nvSpPr>
          <p:cNvPr id="4" name="Slide Number Placeholder 3">
            <a:extLst>
              <a:ext uri="{FF2B5EF4-FFF2-40B4-BE49-F238E27FC236}">
                <a16:creationId xmlns:a16="http://schemas.microsoft.com/office/drawing/2014/main" id="{F397089C-55FA-B496-4C8C-439B662F58F3}"/>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a:t>
            </a:fld>
            <a:endParaRPr lang="en-US" dirty="0"/>
          </a:p>
        </p:txBody>
      </p:sp>
      <p:sp>
        <p:nvSpPr>
          <p:cNvPr id="7" name="Down Arrow 3">
            <a:extLst>
              <a:ext uri="{FF2B5EF4-FFF2-40B4-BE49-F238E27FC236}">
                <a16:creationId xmlns:a16="http://schemas.microsoft.com/office/drawing/2014/main" id="{8AE57FB5-FE58-3227-19D6-34E164D4F13C}"/>
              </a:ext>
            </a:extLst>
          </p:cNvPr>
          <p:cNvSpPr/>
          <p:nvPr/>
        </p:nvSpPr>
        <p:spPr>
          <a:xfrm rot="16200000">
            <a:off x="7806271" y="18844706"/>
            <a:ext cx="3265988" cy="4145280"/>
          </a:xfrm>
          <a:prstGeom prst="downArrow">
            <a:avLst/>
          </a:prstGeom>
          <a:solidFill>
            <a:srgbClr val="ECBA2B">
              <a:alpha val="39000"/>
            </a:srgbClr>
          </a:solidFill>
          <a:ln w="38100">
            <a:solidFill>
              <a:srgbClr val="ECBA2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B5814945-FD1D-0E3E-4E5C-EDB08EA01DBE}"/>
              </a:ext>
            </a:extLst>
          </p:cNvPr>
          <p:cNvSpPr txBox="1"/>
          <p:nvPr/>
        </p:nvSpPr>
        <p:spPr>
          <a:xfrm>
            <a:off x="13338313" y="19207668"/>
            <a:ext cx="25563442" cy="4526239"/>
          </a:xfrm>
          <a:prstGeom prst="rect">
            <a:avLst/>
          </a:prstGeom>
          <a:noFill/>
        </p:spPr>
        <p:txBody>
          <a:bodyPr wrap="square">
            <a:spAutoFit/>
          </a:bodyPr>
          <a:lstStyle/>
          <a:p>
            <a:pPr>
              <a:lnSpc>
                <a:spcPts val="18000"/>
              </a:lnSpc>
            </a:pPr>
            <a:r>
              <a:rPr lang="en-US" sz="12000" dirty="0">
                <a:solidFill>
                  <a:srgbClr val="09101B"/>
                </a:solidFill>
                <a:latin typeface="Arial"/>
                <a:cs typeface="Arial"/>
              </a:rPr>
              <a:t>What brought you here?</a:t>
            </a:r>
            <a:br>
              <a:rPr lang="en-US" sz="12000" dirty="0">
                <a:solidFill>
                  <a:srgbClr val="09101B"/>
                </a:solidFill>
                <a:latin typeface="Arial"/>
                <a:cs typeface="Arial"/>
              </a:rPr>
            </a:br>
            <a:r>
              <a:rPr lang="en-US" sz="12000" dirty="0">
                <a:solidFill>
                  <a:srgbClr val="09101B"/>
                </a:solidFill>
                <a:latin typeface="Arial"/>
                <a:cs typeface="Arial"/>
              </a:rPr>
              <a:t>What do you hope to gain?</a:t>
            </a:r>
            <a:endParaRPr lang="en-ZA" sz="12000" dirty="0"/>
          </a:p>
        </p:txBody>
      </p:sp>
      <p:sp>
        <p:nvSpPr>
          <p:cNvPr id="10" name="Rectangle 9">
            <a:extLst>
              <a:ext uri="{FF2B5EF4-FFF2-40B4-BE49-F238E27FC236}">
                <a16:creationId xmlns:a16="http://schemas.microsoft.com/office/drawing/2014/main" id="{9E5ABF3F-64B8-1BB0-F88A-24CB620CE3C7}"/>
              </a:ext>
            </a:extLst>
          </p:cNvPr>
          <p:cNvSpPr/>
          <p:nvPr/>
        </p:nvSpPr>
        <p:spPr>
          <a:xfrm>
            <a:off x="39995061" y="0"/>
            <a:ext cx="11128789" cy="28757563"/>
          </a:xfrm>
          <a:prstGeom prst="rect">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212B5E40-2329-D91D-65B5-B7142F14E068}"/>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31527438" y="7242001"/>
            <a:ext cx="26307702" cy="24084701"/>
          </a:xfrm>
          <a:prstGeom prst="rect">
            <a:avLst/>
          </a:prstGeom>
        </p:spPr>
      </p:pic>
    </p:spTree>
    <p:extLst>
      <p:ext uri="{BB962C8B-B14F-4D97-AF65-F5344CB8AC3E}">
        <p14:creationId xmlns:p14="http://schemas.microsoft.com/office/powerpoint/2010/main" val="180034176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Evaluating Hedonic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30</a:t>
            </a:fld>
            <a:endParaRPr lang="en-US"/>
          </a:p>
        </p:txBody>
      </p:sp>
      <p:sp>
        <p:nvSpPr>
          <p:cNvPr id="7" name="Content Placeholder 2">
            <a:extLst>
              <a:ext uri="{FF2B5EF4-FFF2-40B4-BE49-F238E27FC236}">
                <a16:creationId xmlns:a16="http://schemas.microsoft.com/office/drawing/2014/main" id="{519D2358-7E49-E2AB-83A6-05047FB32637}"/>
              </a:ext>
            </a:extLst>
          </p:cNvPr>
          <p:cNvSpPr>
            <a:spLocks noGrp="1"/>
          </p:cNvSpPr>
          <p:nvPr>
            <p:ph idx="1"/>
          </p:nvPr>
        </p:nvSpPr>
        <p:spPr>
          <a:xfrm>
            <a:off x="4669403" y="11713627"/>
            <a:ext cx="37949587" cy="12716254"/>
          </a:xfrm>
        </p:spPr>
        <p:txBody>
          <a:bodyPr>
            <a:noAutofit/>
          </a:bodyPr>
          <a:lstStyle/>
          <a:p>
            <a:pPr marL="0" indent="0">
              <a:lnSpc>
                <a:spcPct val="130000"/>
              </a:lnSpc>
              <a:buClr>
                <a:srgbClr val="475043"/>
              </a:buClr>
              <a:buNone/>
            </a:pPr>
            <a:r>
              <a:rPr lang="en-US" sz="12000" dirty="0">
                <a:solidFill>
                  <a:srgbClr val="09101B"/>
                </a:solidFill>
                <a:latin typeface="Arial"/>
                <a:cs typeface="Arial"/>
              </a:rPr>
              <a:t>Associated with:</a:t>
            </a:r>
          </a:p>
          <a:p>
            <a:pPr>
              <a:lnSpc>
                <a:spcPct val="130000"/>
              </a:lnSpc>
              <a:buClr>
                <a:srgbClr val="475043"/>
              </a:buClr>
              <a:buFont typeface="Wingdings" pitchFamily="2" charset="2"/>
              <a:buChar char="§"/>
            </a:pPr>
            <a:r>
              <a:rPr lang="en-US" sz="12000" b="1" dirty="0">
                <a:solidFill>
                  <a:srgbClr val="475043"/>
                </a:solidFill>
                <a:latin typeface="Arial"/>
                <a:cs typeface="Arial"/>
              </a:rPr>
              <a:t>Feelings</a:t>
            </a:r>
            <a:r>
              <a:rPr lang="en-US" sz="12000" dirty="0">
                <a:solidFill>
                  <a:srgbClr val="475043"/>
                </a:solidFill>
                <a:latin typeface="Arial"/>
                <a:cs typeface="Arial"/>
              </a:rPr>
              <a:t>: </a:t>
            </a:r>
            <a:r>
              <a:rPr lang="en-US" sz="12000" dirty="0">
                <a:solidFill>
                  <a:srgbClr val="09101B"/>
                </a:solidFill>
                <a:latin typeface="Arial"/>
                <a:cs typeface="Arial"/>
              </a:rPr>
              <a:t>high positive affect, low negative affect, and overall high life satisfaction.</a:t>
            </a:r>
          </a:p>
          <a:p>
            <a:pPr>
              <a:lnSpc>
                <a:spcPct val="130000"/>
              </a:lnSpc>
              <a:buClr>
                <a:srgbClr val="475043"/>
              </a:buClr>
              <a:buFont typeface="Wingdings" pitchFamily="2" charset="2"/>
              <a:buChar char="§"/>
            </a:pPr>
            <a:r>
              <a:rPr lang="en-US" sz="12000" b="1" dirty="0">
                <a:solidFill>
                  <a:srgbClr val="475043"/>
                </a:solidFill>
                <a:latin typeface="Arial"/>
                <a:cs typeface="Arial"/>
              </a:rPr>
              <a:t>Focus</a:t>
            </a:r>
            <a:r>
              <a:rPr lang="en-US" sz="12000" dirty="0">
                <a:solidFill>
                  <a:srgbClr val="475043"/>
                </a:solidFill>
                <a:latin typeface="Arial"/>
                <a:cs typeface="Arial"/>
              </a:rPr>
              <a:t>: </a:t>
            </a:r>
            <a:r>
              <a:rPr lang="en-US" sz="12000" dirty="0">
                <a:solidFill>
                  <a:srgbClr val="09101B"/>
                </a:solidFill>
                <a:latin typeface="Arial"/>
                <a:cs typeface="Arial"/>
              </a:rPr>
              <a:t>on “happiness” as pleasure, pursuing enjoyment, and avoiding discomfort.</a:t>
            </a:r>
          </a:p>
        </p:txBody>
      </p:sp>
    </p:spTree>
    <p:extLst>
      <p:ext uri="{BB962C8B-B14F-4D97-AF65-F5344CB8AC3E}">
        <p14:creationId xmlns:p14="http://schemas.microsoft.com/office/powerpoint/2010/main" val="154080601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Doing good: Eudaimonic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0594631"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5" y="14281771"/>
            <a:ext cx="31594933" cy="6156429"/>
          </a:xfrm>
          <a:prstGeom prst="rect">
            <a:avLst/>
          </a:prstGeom>
          <a:noFill/>
        </p:spPr>
        <p:txBody>
          <a:bodyPr wrap="square" rtlCol="0">
            <a:spAutoFit/>
          </a:bodyPr>
          <a:lstStyle/>
          <a:p>
            <a:pPr>
              <a:lnSpc>
                <a:spcPct val="150000"/>
              </a:lnSpc>
            </a:pPr>
            <a:r>
              <a:rPr lang="en-US" sz="14000" dirty="0">
                <a:solidFill>
                  <a:srgbClr val="FFFCF5"/>
                </a:solidFill>
                <a:latin typeface="Arial" panose="020B0604020202020204" pitchFamily="34" charset="0"/>
                <a:ea typeface="Roboto Light"/>
                <a:cs typeface="Arial" panose="020B0604020202020204" pitchFamily="34" charset="0"/>
              </a:rPr>
              <a:t>“The pursuit of virtue, excellence, and the best within us.”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30463415" y="20747708"/>
            <a:ext cx="10946395"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Huta &amp; Waterman</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31</a:t>
            </a:fld>
            <a:endParaRPr lang="en-US" dirty="0"/>
          </a:p>
        </p:txBody>
      </p:sp>
    </p:spTree>
    <p:extLst>
      <p:ext uri="{BB962C8B-B14F-4D97-AF65-F5344CB8AC3E}">
        <p14:creationId xmlns:p14="http://schemas.microsoft.com/office/powerpoint/2010/main" val="4152027731"/>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Defining Eudaimonic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32</a:t>
            </a:fld>
            <a:endParaRPr lang="en-US"/>
          </a:p>
        </p:txBody>
      </p:sp>
      <p:sp>
        <p:nvSpPr>
          <p:cNvPr id="7" name="Content Placeholder 2">
            <a:extLst>
              <a:ext uri="{FF2B5EF4-FFF2-40B4-BE49-F238E27FC236}">
                <a16:creationId xmlns:a16="http://schemas.microsoft.com/office/drawing/2014/main" id="{519D2358-7E49-E2AB-83A6-05047FB32637}"/>
              </a:ext>
            </a:extLst>
          </p:cNvPr>
          <p:cNvSpPr>
            <a:spLocks noGrp="1"/>
          </p:cNvSpPr>
          <p:nvPr>
            <p:ph idx="1"/>
          </p:nvPr>
        </p:nvSpPr>
        <p:spPr>
          <a:xfrm>
            <a:off x="4669403" y="11832898"/>
            <a:ext cx="40812058" cy="12716254"/>
          </a:xfrm>
        </p:spPr>
        <p:txBody>
          <a:bodyPr>
            <a:noAutofit/>
          </a:bodyPr>
          <a:lstStyle/>
          <a:p>
            <a:pPr>
              <a:lnSpc>
                <a:spcPct val="130000"/>
              </a:lnSpc>
              <a:buClr>
                <a:srgbClr val="475043"/>
              </a:buClr>
              <a:buFont typeface="Wingdings" pitchFamily="2" charset="2"/>
              <a:buChar char="§"/>
            </a:pPr>
            <a:r>
              <a:rPr lang="en-US" sz="12000" b="1" dirty="0">
                <a:solidFill>
                  <a:srgbClr val="475043"/>
                </a:solidFill>
                <a:latin typeface="Arial"/>
                <a:cs typeface="Arial"/>
              </a:rPr>
              <a:t>From the Greek </a:t>
            </a:r>
            <a:r>
              <a:rPr lang="en-US" sz="12000" dirty="0">
                <a:solidFill>
                  <a:srgbClr val="09101B"/>
                </a:solidFill>
                <a:latin typeface="Arial"/>
                <a:cs typeface="Arial"/>
              </a:rPr>
              <a:t>words “</a:t>
            </a:r>
            <a:r>
              <a:rPr lang="en-US" sz="12000" i="1" dirty="0" err="1">
                <a:solidFill>
                  <a:srgbClr val="09101B"/>
                </a:solidFill>
                <a:latin typeface="Arial"/>
                <a:cs typeface="Arial"/>
              </a:rPr>
              <a:t>eu</a:t>
            </a:r>
            <a:r>
              <a:rPr lang="en-US" sz="12000" dirty="0">
                <a:solidFill>
                  <a:srgbClr val="09101B"/>
                </a:solidFill>
                <a:latin typeface="Arial"/>
                <a:cs typeface="Arial"/>
              </a:rPr>
              <a:t>”, meaning good, and “daemon”, meaning lesser god, guiding spirit, or deity. </a:t>
            </a:r>
          </a:p>
          <a:p>
            <a:pPr>
              <a:lnSpc>
                <a:spcPct val="130000"/>
              </a:lnSpc>
              <a:buClr>
                <a:srgbClr val="475043"/>
              </a:buClr>
              <a:buFont typeface="Wingdings" pitchFamily="2" charset="2"/>
              <a:buChar char="§"/>
            </a:pPr>
            <a:r>
              <a:rPr lang="en-US" sz="12000" dirty="0">
                <a:solidFill>
                  <a:srgbClr val="09101B"/>
                </a:solidFill>
                <a:latin typeface="Arial"/>
                <a:cs typeface="Arial"/>
              </a:rPr>
              <a:t>Reflects a “life well lived” and how our values can motivate us to push forward in difficult times.</a:t>
            </a:r>
          </a:p>
        </p:txBody>
      </p:sp>
    </p:spTree>
    <p:extLst>
      <p:ext uri="{BB962C8B-B14F-4D97-AF65-F5344CB8AC3E}">
        <p14:creationId xmlns:p14="http://schemas.microsoft.com/office/powerpoint/2010/main" val="157719489"/>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Evaluating Eudaimonic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33</a:t>
            </a:fld>
            <a:endParaRPr lang="en-US"/>
          </a:p>
        </p:txBody>
      </p:sp>
      <p:sp>
        <p:nvSpPr>
          <p:cNvPr id="7" name="Content Placeholder 2">
            <a:extLst>
              <a:ext uri="{FF2B5EF4-FFF2-40B4-BE49-F238E27FC236}">
                <a16:creationId xmlns:a16="http://schemas.microsoft.com/office/drawing/2014/main" id="{519D2358-7E49-E2AB-83A6-05047FB32637}"/>
              </a:ext>
            </a:extLst>
          </p:cNvPr>
          <p:cNvSpPr>
            <a:spLocks noGrp="1"/>
          </p:cNvSpPr>
          <p:nvPr>
            <p:ph idx="1"/>
          </p:nvPr>
        </p:nvSpPr>
        <p:spPr>
          <a:xfrm>
            <a:off x="4669403" y="11713627"/>
            <a:ext cx="37949587" cy="12716254"/>
          </a:xfrm>
        </p:spPr>
        <p:txBody>
          <a:bodyPr>
            <a:noAutofit/>
          </a:bodyPr>
          <a:lstStyle/>
          <a:p>
            <a:pPr marL="0" indent="0">
              <a:lnSpc>
                <a:spcPct val="130000"/>
              </a:lnSpc>
              <a:buClr>
                <a:srgbClr val="475043"/>
              </a:buClr>
              <a:buNone/>
            </a:pPr>
            <a:r>
              <a:rPr lang="en-US" sz="12000" dirty="0">
                <a:solidFill>
                  <a:srgbClr val="09101B"/>
                </a:solidFill>
                <a:latin typeface="Arial"/>
                <a:cs typeface="Arial"/>
              </a:rPr>
              <a:t>Associated with:</a:t>
            </a:r>
          </a:p>
          <a:p>
            <a:pPr>
              <a:lnSpc>
                <a:spcPct val="130000"/>
              </a:lnSpc>
              <a:buClr>
                <a:srgbClr val="475043"/>
              </a:buClr>
              <a:buFont typeface="Wingdings" pitchFamily="2" charset="2"/>
              <a:buChar char="§"/>
            </a:pPr>
            <a:r>
              <a:rPr lang="en-US" sz="12000" b="1" dirty="0">
                <a:solidFill>
                  <a:srgbClr val="475043"/>
                </a:solidFill>
                <a:latin typeface="Arial"/>
                <a:cs typeface="Arial"/>
              </a:rPr>
              <a:t>Feelings</a:t>
            </a:r>
            <a:r>
              <a:rPr lang="en-US" sz="12000" dirty="0">
                <a:solidFill>
                  <a:srgbClr val="475043"/>
                </a:solidFill>
                <a:latin typeface="Arial"/>
                <a:cs typeface="Arial"/>
              </a:rPr>
              <a:t>: </a:t>
            </a:r>
            <a:r>
              <a:rPr lang="en-US" sz="12000" dirty="0">
                <a:solidFill>
                  <a:srgbClr val="09101B"/>
                </a:solidFill>
                <a:latin typeface="Arial"/>
                <a:cs typeface="Arial"/>
              </a:rPr>
              <a:t>positive affect, heightened life satisfaction, positive mental functioning.</a:t>
            </a:r>
          </a:p>
          <a:p>
            <a:pPr>
              <a:lnSpc>
                <a:spcPct val="130000"/>
              </a:lnSpc>
              <a:buClr>
                <a:srgbClr val="475043"/>
              </a:buClr>
              <a:buFont typeface="Wingdings" pitchFamily="2" charset="2"/>
              <a:buChar char="§"/>
            </a:pPr>
            <a:r>
              <a:rPr lang="en-US" sz="12000" b="1" dirty="0">
                <a:solidFill>
                  <a:srgbClr val="475043"/>
                </a:solidFill>
                <a:latin typeface="Arial"/>
                <a:cs typeface="Arial"/>
              </a:rPr>
              <a:t>Focuses</a:t>
            </a:r>
            <a:r>
              <a:rPr lang="en-US" sz="12000" dirty="0">
                <a:solidFill>
                  <a:srgbClr val="475043"/>
                </a:solidFill>
                <a:latin typeface="Arial"/>
                <a:cs typeface="Arial"/>
              </a:rPr>
              <a:t>: </a:t>
            </a:r>
            <a:r>
              <a:rPr lang="en-US" sz="12000" dirty="0">
                <a:solidFill>
                  <a:srgbClr val="09101B"/>
                </a:solidFill>
                <a:latin typeface="Arial"/>
                <a:cs typeface="Arial"/>
              </a:rPr>
              <a:t>toward self-actualization, value-led living, personal growth, and fulfillment.</a:t>
            </a:r>
          </a:p>
        </p:txBody>
      </p:sp>
    </p:spTree>
    <p:extLst>
      <p:ext uri="{BB962C8B-B14F-4D97-AF65-F5344CB8AC3E}">
        <p14:creationId xmlns:p14="http://schemas.microsoft.com/office/powerpoint/2010/main" val="3158415400"/>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Doing good: Eudaimonic Wellbeing</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34</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4354313"/>
            <a:ext cx="32310574" cy="8299644"/>
          </a:xfrm>
          <a:prstGeom prst="rect">
            <a:avLst/>
          </a:prstGeom>
          <a:noFill/>
        </p:spPr>
        <p:txBody>
          <a:bodyPr wrap="square" rtlCol="0">
            <a:spAutoFit/>
          </a:bodyPr>
          <a:lstStyle/>
          <a:p>
            <a:pPr>
              <a:lnSpc>
                <a:spcPts val="22000"/>
              </a:lnSpc>
            </a:pPr>
            <a:r>
              <a:rPr lang="en-US" sz="14000" dirty="0">
                <a:solidFill>
                  <a:srgbClr val="FFFCF5"/>
                </a:solidFill>
                <a:latin typeface="Roboto Light"/>
                <a:ea typeface="Roboto Light"/>
                <a:cs typeface="Roboto Light"/>
              </a:rPr>
              <a:t>What are some potential strengths of this approach to wellbeing? What are some potential limitations?</a:t>
            </a:r>
          </a:p>
        </p:txBody>
      </p:sp>
    </p:spTree>
    <p:extLst>
      <p:ext uri="{BB962C8B-B14F-4D97-AF65-F5344CB8AC3E}">
        <p14:creationId xmlns:p14="http://schemas.microsoft.com/office/powerpoint/2010/main" val="126123923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Hedonic or Eudaimonic wellbeing? </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35</a:t>
            </a:fld>
            <a:endParaRPr lang="en-US"/>
          </a:p>
        </p:txBody>
      </p:sp>
      <p:graphicFrame>
        <p:nvGraphicFramePr>
          <p:cNvPr id="9" name="Table 8">
            <a:extLst>
              <a:ext uri="{FF2B5EF4-FFF2-40B4-BE49-F238E27FC236}">
                <a16:creationId xmlns:a16="http://schemas.microsoft.com/office/drawing/2014/main" id="{D8F7DF49-D11D-56C8-860D-349592875340}"/>
              </a:ext>
            </a:extLst>
          </p:cNvPr>
          <p:cNvGraphicFramePr>
            <a:graphicFrameLocks noGrp="1"/>
          </p:cNvGraphicFramePr>
          <p:nvPr>
            <p:extLst>
              <p:ext uri="{D42A27DB-BD31-4B8C-83A1-F6EECF244321}">
                <p14:modId xmlns:p14="http://schemas.microsoft.com/office/powerpoint/2010/main" val="793854516"/>
              </p:ext>
            </p:extLst>
          </p:nvPr>
        </p:nvGraphicFramePr>
        <p:xfrm>
          <a:off x="5092064" y="10186590"/>
          <a:ext cx="39600000" cy="14760000"/>
        </p:xfrm>
        <a:graphic>
          <a:graphicData uri="http://schemas.openxmlformats.org/drawingml/2006/table">
            <a:tbl>
              <a:tblPr firstRow="1" bandRow="1">
                <a:tableStyleId>{5C22544A-7EE6-4342-B048-85BDC9FD1C3A}</a:tableStyleId>
              </a:tblPr>
              <a:tblGrid>
                <a:gridCol w="19800000">
                  <a:extLst>
                    <a:ext uri="{9D8B030D-6E8A-4147-A177-3AD203B41FA5}">
                      <a16:colId xmlns:a16="http://schemas.microsoft.com/office/drawing/2014/main" val="92879023"/>
                    </a:ext>
                  </a:extLst>
                </a:gridCol>
                <a:gridCol w="19800000">
                  <a:extLst>
                    <a:ext uri="{9D8B030D-6E8A-4147-A177-3AD203B41FA5}">
                      <a16:colId xmlns:a16="http://schemas.microsoft.com/office/drawing/2014/main" val="3876021312"/>
                    </a:ext>
                  </a:extLst>
                </a:gridCol>
              </a:tblGrid>
              <a:tr h="3600000">
                <a:tc>
                  <a:txBody>
                    <a:bodyPr/>
                    <a:lstStyle/>
                    <a:p>
                      <a:pPr algn="ctr"/>
                      <a:r>
                        <a:rPr lang="en-US" sz="11500" dirty="0">
                          <a:latin typeface="Arial" panose="020B0604020202020204" pitchFamily="34" charset="0"/>
                          <a:cs typeface="Arial" panose="020B0604020202020204" pitchFamily="34" charset="0"/>
                        </a:rPr>
                        <a:t>Eudaimonic</a:t>
                      </a:r>
                      <a:endParaRPr lang="en-US" sz="8800" dirty="0">
                        <a:latin typeface="Arial" panose="020B0604020202020204" pitchFamily="34" charset="0"/>
                        <a:cs typeface="Arial" panose="020B0604020202020204" pitchFamily="34" charset="0"/>
                      </a:endParaRPr>
                    </a:p>
                  </a:txBody>
                  <a:tcPr anchor="ctr">
                    <a:solidFill>
                      <a:srgbClr val="475043"/>
                    </a:solidFill>
                  </a:tcPr>
                </a:tc>
                <a:tc>
                  <a:txBody>
                    <a:bodyPr/>
                    <a:lstStyle/>
                    <a:p>
                      <a:pPr marL="0" marR="0" lvl="0" indent="0" algn="ctr" defTabSz="2282022" rtl="0" eaLnBrk="1" fontAlgn="auto" latinLnBrk="0" hangingPunct="1">
                        <a:lnSpc>
                          <a:spcPct val="100000"/>
                        </a:lnSpc>
                        <a:spcBef>
                          <a:spcPts val="0"/>
                        </a:spcBef>
                        <a:spcAft>
                          <a:spcPts val="0"/>
                        </a:spcAft>
                        <a:buClrTx/>
                        <a:buSzTx/>
                        <a:buFontTx/>
                        <a:buNone/>
                        <a:tabLst/>
                        <a:defRPr/>
                      </a:pPr>
                      <a:r>
                        <a:rPr lang="en-US" sz="11500" dirty="0">
                          <a:latin typeface="Arial" panose="020B0604020202020204" pitchFamily="34" charset="0"/>
                          <a:cs typeface="Arial" panose="020B0604020202020204" pitchFamily="34" charset="0"/>
                        </a:rPr>
                        <a:t>Hedonic</a:t>
                      </a:r>
                      <a:endParaRPr lang="en-US" sz="9600" dirty="0"/>
                    </a:p>
                  </a:txBody>
                  <a:tcPr anchor="ctr">
                    <a:solidFill>
                      <a:srgbClr val="475043"/>
                    </a:solidFill>
                  </a:tcPr>
                </a:tc>
                <a:extLst>
                  <a:ext uri="{0D108BD9-81ED-4DB2-BD59-A6C34878D82A}">
                    <a16:rowId xmlns:a16="http://schemas.microsoft.com/office/drawing/2014/main" val="2252302532"/>
                  </a:ext>
                </a:extLst>
              </a:tr>
              <a:tr h="11160000">
                <a:tc>
                  <a:txBody>
                    <a:bodyPr/>
                    <a:lstStyle/>
                    <a:p>
                      <a:pPr algn="ctr"/>
                      <a:endParaRPr lang="en-US" sz="6600" dirty="0">
                        <a:latin typeface="Arial" panose="020B0604020202020204" pitchFamily="34" charset="0"/>
                        <a:cs typeface="Arial" panose="020B0604020202020204" pitchFamily="34" charset="0"/>
                      </a:endParaRPr>
                    </a:p>
                    <a:p>
                      <a:pPr algn="ctr">
                        <a:lnSpc>
                          <a:spcPct val="200000"/>
                        </a:lnSpc>
                      </a:pPr>
                      <a:r>
                        <a:rPr lang="en-US" sz="8000" dirty="0">
                          <a:latin typeface="Arial" panose="020B0604020202020204" pitchFamily="34" charset="0"/>
                          <a:cs typeface="Arial" panose="020B0604020202020204" pitchFamily="34" charset="0"/>
                        </a:rPr>
                        <a:t> </a:t>
                      </a:r>
                      <a:r>
                        <a:rPr lang="en-US" sz="8800" dirty="0">
                          <a:latin typeface="Arial" panose="020B0604020202020204" pitchFamily="34" charset="0"/>
                          <a:cs typeface="Arial" panose="020B0604020202020204" pitchFamily="34" charset="0"/>
                        </a:rPr>
                        <a:t>Self-fulfillment</a:t>
                      </a:r>
                    </a:p>
                    <a:p>
                      <a:pPr algn="ctr">
                        <a:lnSpc>
                          <a:spcPct val="200000"/>
                        </a:lnSpc>
                      </a:pPr>
                      <a:r>
                        <a:rPr lang="en-US" sz="8800" dirty="0">
                          <a:latin typeface="Arial" panose="020B0604020202020204" pitchFamily="34" charset="0"/>
                          <a:cs typeface="Arial" panose="020B0604020202020204" pitchFamily="34" charset="0"/>
                        </a:rPr>
                        <a:t>Virtue-orientated living</a:t>
                      </a:r>
                    </a:p>
                    <a:p>
                      <a:pPr algn="ctr">
                        <a:lnSpc>
                          <a:spcPct val="200000"/>
                        </a:lnSpc>
                      </a:pPr>
                      <a:r>
                        <a:rPr lang="en-US" sz="8800" dirty="0">
                          <a:latin typeface="Arial" panose="020B0604020202020204" pitchFamily="34" charset="0"/>
                          <a:cs typeface="Arial" panose="020B0604020202020204" pitchFamily="34" charset="0"/>
                        </a:rPr>
                        <a:t>Long-term flourishing</a:t>
                      </a:r>
                    </a:p>
                  </a:txBody>
                  <a:tcPr>
                    <a:solidFill>
                      <a:srgbClr val="DEE8D8"/>
                    </a:solidFill>
                  </a:tcPr>
                </a:tc>
                <a:tc>
                  <a:txBody>
                    <a:bodyPr/>
                    <a:lstStyle/>
                    <a:p>
                      <a:pPr algn="ctr"/>
                      <a:endParaRPr lang="en-US" sz="6600" dirty="0"/>
                    </a:p>
                    <a:p>
                      <a:pPr algn="ctr">
                        <a:lnSpc>
                          <a:spcPct val="200000"/>
                        </a:lnSpc>
                      </a:pPr>
                      <a:r>
                        <a:rPr lang="en-US" sz="8800" dirty="0">
                          <a:latin typeface="Arial" panose="020B0604020202020204" pitchFamily="34" charset="0"/>
                          <a:cs typeface="Arial" panose="020B0604020202020204" pitchFamily="34" charset="0"/>
                        </a:rPr>
                        <a:t> Maximizing pleasure</a:t>
                      </a:r>
                    </a:p>
                    <a:p>
                      <a:pPr algn="ctr">
                        <a:lnSpc>
                          <a:spcPct val="200000"/>
                        </a:lnSpc>
                      </a:pPr>
                      <a:r>
                        <a:rPr lang="en-US" sz="8800" dirty="0">
                          <a:latin typeface="Arial" panose="020B0604020202020204" pitchFamily="34" charset="0"/>
                          <a:cs typeface="Arial" panose="020B0604020202020204" pitchFamily="34" charset="0"/>
                        </a:rPr>
                        <a:t>Prioritize enjoyable experiences</a:t>
                      </a:r>
                    </a:p>
                    <a:p>
                      <a:pPr algn="ctr">
                        <a:lnSpc>
                          <a:spcPct val="200000"/>
                        </a:lnSpc>
                      </a:pPr>
                      <a:r>
                        <a:rPr lang="en-US" sz="8800" dirty="0">
                          <a:latin typeface="Arial" panose="020B0604020202020204" pitchFamily="34" charset="0"/>
                          <a:cs typeface="Arial" panose="020B0604020202020204" pitchFamily="34" charset="0"/>
                        </a:rPr>
                        <a:t>Short-term gratification</a:t>
                      </a:r>
                      <a:endParaRPr lang="en-US" sz="8000" dirty="0">
                        <a:latin typeface="Arial" panose="020B0604020202020204" pitchFamily="34" charset="0"/>
                        <a:cs typeface="Arial" panose="020B0604020202020204" pitchFamily="34" charset="0"/>
                      </a:endParaRPr>
                    </a:p>
                  </a:txBody>
                  <a:tcPr>
                    <a:solidFill>
                      <a:srgbClr val="DEE8D8"/>
                    </a:solidFill>
                  </a:tcPr>
                </a:tc>
                <a:extLst>
                  <a:ext uri="{0D108BD9-81ED-4DB2-BD59-A6C34878D82A}">
                    <a16:rowId xmlns:a16="http://schemas.microsoft.com/office/drawing/2014/main" val="3697650473"/>
                  </a:ext>
                </a:extLst>
              </a:tr>
            </a:tbl>
          </a:graphicData>
        </a:graphic>
      </p:graphicFrame>
    </p:spTree>
    <p:extLst>
      <p:ext uri="{BB962C8B-B14F-4D97-AF65-F5344CB8AC3E}">
        <p14:creationId xmlns:p14="http://schemas.microsoft.com/office/powerpoint/2010/main" val="442679201"/>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Hedonic or Eudaimonic wellbeing? </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36</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4354313"/>
            <a:ext cx="29885426" cy="8299644"/>
          </a:xfrm>
          <a:prstGeom prst="rect">
            <a:avLst/>
          </a:prstGeom>
          <a:noFill/>
        </p:spPr>
        <p:txBody>
          <a:bodyPr wrap="square" rtlCol="0">
            <a:spAutoFit/>
          </a:bodyPr>
          <a:lstStyle/>
          <a:p>
            <a:pPr>
              <a:lnSpc>
                <a:spcPts val="22000"/>
              </a:lnSpc>
            </a:pPr>
            <a:r>
              <a:rPr lang="en-US" sz="14000" dirty="0">
                <a:solidFill>
                  <a:srgbClr val="FFFCF5"/>
                </a:solidFill>
                <a:latin typeface="Roboto Light"/>
                <a:ea typeface="Roboto Light"/>
                <a:cs typeface="Roboto Light"/>
              </a:rPr>
              <a:t>What should we focus on when trying to cultivate wellbeing in our daily life? Why?</a:t>
            </a:r>
          </a:p>
        </p:txBody>
      </p:sp>
    </p:spTree>
    <p:extLst>
      <p:ext uri="{BB962C8B-B14F-4D97-AF65-F5344CB8AC3E}">
        <p14:creationId xmlns:p14="http://schemas.microsoft.com/office/powerpoint/2010/main" val="1063038653"/>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Our wellbeing goals</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5" y="14043229"/>
            <a:ext cx="30689707" cy="6070573"/>
          </a:xfrm>
          <a:prstGeom prst="rect">
            <a:avLst/>
          </a:prstGeom>
          <a:noFill/>
        </p:spPr>
        <p:txBody>
          <a:bodyPr wrap="square" rtlCol="0">
            <a:spAutoFit/>
          </a:bodyPr>
          <a:lstStyle/>
          <a:p>
            <a:pPr>
              <a:lnSpc>
                <a:spcPts val="16000"/>
              </a:lnSpc>
            </a:pPr>
            <a:r>
              <a:rPr lang="en-US" sz="11000" dirty="0">
                <a:solidFill>
                  <a:srgbClr val="FFFCF5"/>
                </a:solidFill>
                <a:latin typeface="Arial" panose="020B0604020202020204" pitchFamily="34" charset="0"/>
                <a:ea typeface="Roboto Light"/>
                <a:cs typeface="Arial" panose="020B0604020202020204" pitchFamily="34" charset="0"/>
              </a:rPr>
              <a:t>“When you know how to adjust the components of human behavior, you can begin to tackle any behavior-change challenge.”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29619229" y="21386370"/>
            <a:ext cx="12085360"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Professor B.J. Fogg</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37</a:t>
            </a:fld>
            <a:endParaRPr lang="en-US" dirty="0"/>
          </a:p>
        </p:txBody>
      </p:sp>
    </p:spTree>
    <p:extLst>
      <p:ext uri="{BB962C8B-B14F-4D97-AF65-F5344CB8AC3E}">
        <p14:creationId xmlns:p14="http://schemas.microsoft.com/office/powerpoint/2010/main" val="1258140190"/>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Our wellbeing goal</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5" y="14043229"/>
            <a:ext cx="30689707" cy="6070573"/>
          </a:xfrm>
          <a:prstGeom prst="rect">
            <a:avLst/>
          </a:prstGeom>
          <a:noFill/>
        </p:spPr>
        <p:txBody>
          <a:bodyPr wrap="square" rtlCol="0">
            <a:spAutoFit/>
          </a:bodyPr>
          <a:lstStyle/>
          <a:p>
            <a:pPr>
              <a:lnSpc>
                <a:spcPts val="16000"/>
              </a:lnSpc>
            </a:pPr>
            <a:r>
              <a:rPr lang="en-US" sz="11000" dirty="0">
                <a:solidFill>
                  <a:srgbClr val="FFFCF5"/>
                </a:solidFill>
                <a:latin typeface="Arial" panose="020B0604020202020204" pitchFamily="34" charset="0"/>
                <a:ea typeface="Roboto Light"/>
                <a:cs typeface="Arial" panose="020B0604020202020204" pitchFamily="34" charset="0"/>
              </a:rPr>
              <a:t>“Rather than chasing constant improvement, our goal is to become more intelligent and active stewards in caring for our wellbeing.”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31670665" y="21386370"/>
            <a:ext cx="9556847"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a:t>
            </a:r>
            <a:r>
              <a:rPr lang="en-JM" sz="9600" dirty="0" err="1">
                <a:solidFill>
                  <a:srgbClr val="FFFCF5"/>
                </a:solidFill>
                <a:latin typeface="Arial" panose="020B0604020202020204" pitchFamily="34" charset="0"/>
                <a:ea typeface="Roboto Light"/>
                <a:cs typeface="Arial" panose="020B0604020202020204" pitchFamily="34" charset="0"/>
              </a:rPr>
              <a:t>Dr.</a:t>
            </a:r>
            <a:r>
              <a:rPr lang="en-JM" sz="9600" dirty="0">
                <a:solidFill>
                  <a:srgbClr val="FFFCF5"/>
                </a:solidFill>
                <a:latin typeface="Arial" panose="020B0604020202020204" pitchFamily="34" charset="0"/>
                <a:ea typeface="Roboto Light"/>
                <a:cs typeface="Arial" panose="020B0604020202020204" pitchFamily="34" charset="0"/>
              </a:rPr>
              <a:t> Peggy Kern</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38</a:t>
            </a:fld>
            <a:endParaRPr lang="en-US" dirty="0"/>
          </a:p>
        </p:txBody>
      </p:sp>
    </p:spTree>
    <p:extLst>
      <p:ext uri="{BB962C8B-B14F-4D97-AF65-F5344CB8AC3E}">
        <p14:creationId xmlns:p14="http://schemas.microsoft.com/office/powerpoint/2010/main" val="204358525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A Working Definition</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0594631"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BEYOND FEELING GOOD: OUR WELLBEING GOAL</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5" y="14281771"/>
            <a:ext cx="31594933" cy="6156429"/>
          </a:xfrm>
          <a:prstGeom prst="rect">
            <a:avLst/>
          </a:prstGeom>
          <a:noFill/>
        </p:spPr>
        <p:txBody>
          <a:bodyPr wrap="square" rtlCol="0">
            <a:spAutoFit/>
          </a:bodyPr>
          <a:lstStyle/>
          <a:p>
            <a:pPr>
              <a:lnSpc>
                <a:spcPct val="150000"/>
              </a:lnSpc>
            </a:pPr>
            <a:r>
              <a:rPr lang="en-US" sz="14000" dirty="0">
                <a:solidFill>
                  <a:srgbClr val="FFFCF5"/>
                </a:solidFill>
                <a:latin typeface="Arial" panose="020B0604020202020204" pitchFamily="34" charset="0"/>
                <a:ea typeface="Roboto Light"/>
                <a:cs typeface="Arial" panose="020B0604020202020204" pitchFamily="34" charset="0"/>
              </a:rPr>
              <a:t>“Wellbeing is our ability to feel good and function effectively.”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30026088" y="20747708"/>
            <a:ext cx="11405110"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a:t>
            </a:r>
            <a:r>
              <a:rPr lang="en-JM" sz="9600" dirty="0" err="1">
                <a:solidFill>
                  <a:srgbClr val="FFFCF5"/>
                </a:solidFill>
                <a:latin typeface="Arial" panose="020B0604020202020204" pitchFamily="34" charset="0"/>
                <a:ea typeface="Roboto Light"/>
                <a:cs typeface="Arial" panose="020B0604020202020204" pitchFamily="34" charset="0"/>
              </a:rPr>
              <a:t>Dr.</a:t>
            </a:r>
            <a:r>
              <a:rPr lang="en-JM" sz="9600" dirty="0">
                <a:solidFill>
                  <a:srgbClr val="FFFCF5"/>
                </a:solidFill>
                <a:latin typeface="Arial" panose="020B0604020202020204" pitchFamily="34" charset="0"/>
                <a:ea typeface="Roboto Light"/>
                <a:cs typeface="Arial" panose="020B0604020202020204" pitchFamily="34" charset="0"/>
              </a:rPr>
              <a:t> Felicia Huppert</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39</a:t>
            </a:fld>
            <a:endParaRPr lang="en-US" dirty="0"/>
          </a:p>
        </p:txBody>
      </p:sp>
    </p:spTree>
    <p:extLst>
      <p:ext uri="{BB962C8B-B14F-4D97-AF65-F5344CB8AC3E}">
        <p14:creationId xmlns:p14="http://schemas.microsoft.com/office/powerpoint/2010/main" val="3890838938"/>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This presentation</a:t>
            </a:r>
          </a:p>
        </p:txBody>
      </p:sp>
      <p:sp>
        <p:nvSpPr>
          <p:cNvPr id="3" name="Content Placeholder 2"/>
          <p:cNvSpPr>
            <a:spLocks noGrp="1"/>
          </p:cNvSpPr>
          <p:nvPr>
            <p:ph idx="1"/>
          </p:nvPr>
        </p:nvSpPr>
        <p:spPr>
          <a:xfrm>
            <a:off x="5092065" y="11771938"/>
            <a:ext cx="37762816" cy="14402762"/>
          </a:xfrm>
        </p:spPr>
        <p:txBody>
          <a:bodyPr>
            <a:noAutofit/>
          </a:bodyPr>
          <a:lstStyle/>
          <a:p>
            <a:pPr>
              <a:lnSpc>
                <a:spcPct val="130000"/>
              </a:lnSpc>
              <a:buClr>
                <a:srgbClr val="475043"/>
              </a:buClr>
              <a:buFont typeface="+mj-lt"/>
              <a:buAutoNum type="arabicPeriod"/>
            </a:pPr>
            <a:r>
              <a:rPr lang="en-US" sz="11000" dirty="0">
                <a:solidFill>
                  <a:srgbClr val="09101B"/>
                </a:solidFill>
                <a:latin typeface="Arial"/>
                <a:cs typeface="Arial"/>
              </a:rPr>
              <a:t>How Do We Define Wellbeing?</a:t>
            </a:r>
          </a:p>
          <a:p>
            <a:pPr>
              <a:lnSpc>
                <a:spcPct val="130000"/>
              </a:lnSpc>
              <a:buClr>
                <a:srgbClr val="475043"/>
              </a:buClr>
              <a:buFont typeface="+mj-lt"/>
              <a:buAutoNum type="arabicPeriod"/>
            </a:pPr>
            <a:r>
              <a:rPr lang="en-US" sz="11000" dirty="0">
                <a:solidFill>
                  <a:srgbClr val="09101B"/>
                </a:solidFill>
                <a:latin typeface="Arial"/>
                <a:cs typeface="Arial"/>
              </a:rPr>
              <a:t>Positive Psychology &amp; The PERMAH Framework</a:t>
            </a:r>
          </a:p>
          <a:p>
            <a:pPr>
              <a:lnSpc>
                <a:spcPct val="130000"/>
              </a:lnSpc>
              <a:buClr>
                <a:srgbClr val="475043"/>
              </a:buClr>
              <a:buFont typeface="+mj-lt"/>
              <a:buAutoNum type="arabicPeriod"/>
            </a:pPr>
            <a:r>
              <a:rPr lang="en-US" sz="11000" dirty="0">
                <a:solidFill>
                  <a:srgbClr val="09101B"/>
                </a:solidFill>
                <a:latin typeface="Arial"/>
                <a:cs typeface="Arial"/>
              </a:rPr>
              <a:t>Beyond “Feeling Good”: Our Wellbeing Goal</a:t>
            </a:r>
          </a:p>
          <a:p>
            <a:pPr>
              <a:lnSpc>
                <a:spcPct val="130000"/>
              </a:lnSpc>
              <a:buClr>
                <a:srgbClr val="475043"/>
              </a:buClr>
              <a:buFont typeface="+mj-lt"/>
              <a:buAutoNum type="arabicPeriod"/>
            </a:pPr>
            <a:r>
              <a:rPr lang="en-US" sz="11000" dirty="0">
                <a:solidFill>
                  <a:srgbClr val="09101B"/>
                </a:solidFill>
                <a:latin typeface="Arial"/>
                <a:cs typeface="Arial"/>
              </a:rPr>
              <a:t>The Wellbeing Ecosystem: Me, We, &amp; Us</a:t>
            </a:r>
          </a:p>
          <a:p>
            <a:pPr>
              <a:lnSpc>
                <a:spcPct val="130000"/>
              </a:lnSpc>
              <a:buClr>
                <a:srgbClr val="475043"/>
              </a:buClr>
              <a:buFont typeface="+mj-lt"/>
              <a:buAutoNum type="arabicPeriod"/>
            </a:pPr>
            <a:r>
              <a:rPr lang="en-US" sz="11000" dirty="0">
                <a:solidFill>
                  <a:srgbClr val="09101B"/>
                </a:solidFill>
                <a:latin typeface="Arial"/>
                <a:cs typeface="Arial"/>
              </a:rPr>
              <a:t>The Power of Rooted Routines</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OUTLINE</a:t>
            </a:r>
          </a:p>
        </p:txBody>
      </p:sp>
      <p:sp>
        <p:nvSpPr>
          <p:cNvPr id="4" name="Slide Number Placeholder 3">
            <a:extLst>
              <a:ext uri="{FF2B5EF4-FFF2-40B4-BE49-F238E27FC236}">
                <a16:creationId xmlns:a16="http://schemas.microsoft.com/office/drawing/2014/main" id="{6245703E-FE5B-3C4E-A5C3-DAAC86C2C6C2}"/>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a:t>
            </a:fld>
            <a:endParaRPr lang="en-US" dirty="0"/>
          </a:p>
        </p:txBody>
      </p:sp>
    </p:spTree>
    <p:extLst>
      <p:ext uri="{BB962C8B-B14F-4D97-AF65-F5344CB8AC3E}">
        <p14:creationId xmlns:p14="http://schemas.microsoft.com/office/powerpoint/2010/main" val="415778643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475043"/>
        </a:solidFill>
        <a:effectLst/>
      </p:bgPr>
    </p:bg>
    <p:spTree>
      <p:nvGrpSpPr>
        <p:cNvPr id="1" name=""/>
        <p:cNvGrpSpPr/>
        <p:nvPr/>
      </p:nvGrpSpPr>
      <p:grpSpPr>
        <a:xfrm>
          <a:off x="0" y="0"/>
          <a:ext cx="0" cy="0"/>
          <a:chOff x="0" y="0"/>
          <a:chExt cx="0" cy="0"/>
        </a:xfrm>
      </p:grpSpPr>
      <p:sp>
        <p:nvSpPr>
          <p:cNvPr id="5" name="Rectangle 4"/>
          <p:cNvSpPr/>
          <p:nvPr/>
        </p:nvSpPr>
        <p:spPr>
          <a:xfrm>
            <a:off x="8258296" y="14988131"/>
            <a:ext cx="34607259" cy="33808"/>
          </a:xfrm>
          <a:prstGeom prst="rect">
            <a:avLst/>
          </a:prstGeom>
          <a:solidFill>
            <a:schemeClr val="bg1"/>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p>
        </p:txBody>
      </p:sp>
      <p:sp>
        <p:nvSpPr>
          <p:cNvPr id="9" name="TextBox 8"/>
          <p:cNvSpPr txBox="1"/>
          <p:nvPr/>
        </p:nvSpPr>
        <p:spPr>
          <a:xfrm>
            <a:off x="8102171" y="4613776"/>
            <a:ext cx="5338039" cy="10854041"/>
          </a:xfrm>
          <a:prstGeom prst="rect">
            <a:avLst/>
          </a:prstGeom>
          <a:noFill/>
        </p:spPr>
        <p:txBody>
          <a:bodyPr wrap="square" lIns="81071" tIns="40535" rIns="81071" bIns="40535" rtlCol="0">
            <a:spAutoFit/>
          </a:bodyPr>
          <a:lstStyle/>
          <a:p>
            <a:r>
              <a:rPr lang="en-US" sz="70000" dirty="0">
                <a:solidFill>
                  <a:srgbClr val="ECBA2B"/>
                </a:solidFill>
                <a:latin typeface="Arial"/>
                <a:cs typeface="Arial"/>
              </a:rPr>
              <a:t>4</a:t>
            </a:r>
          </a:p>
        </p:txBody>
      </p:sp>
      <p:sp>
        <p:nvSpPr>
          <p:cNvPr id="10" name="TextBox 9"/>
          <p:cNvSpPr txBox="1"/>
          <p:nvPr/>
        </p:nvSpPr>
        <p:spPr>
          <a:xfrm>
            <a:off x="8102171" y="15991189"/>
            <a:ext cx="27440159" cy="5529507"/>
          </a:xfrm>
          <a:prstGeom prst="rect">
            <a:avLst/>
          </a:prstGeom>
          <a:noFill/>
        </p:spPr>
        <p:txBody>
          <a:bodyPr wrap="square" lIns="81071" tIns="40535" rIns="81071" bIns="40535" rtlCol="0">
            <a:spAutoFit/>
          </a:bodyPr>
          <a:lstStyle/>
          <a:p>
            <a:r>
              <a:rPr lang="en-US" sz="17700" dirty="0">
                <a:solidFill>
                  <a:srgbClr val="FFFCF5"/>
                </a:solidFill>
                <a:latin typeface="Arial"/>
                <a:cs typeface="Arial"/>
              </a:rPr>
              <a:t>The Wellbeing Ecosystem: Me, We, &amp; Us</a:t>
            </a:r>
          </a:p>
        </p:txBody>
      </p:sp>
      <p:sp>
        <p:nvSpPr>
          <p:cNvPr id="2" name="Slide Number Placeholder 1">
            <a:extLst>
              <a:ext uri="{FF2B5EF4-FFF2-40B4-BE49-F238E27FC236}">
                <a16:creationId xmlns:a16="http://schemas.microsoft.com/office/drawing/2014/main" id="{048CB61A-9DE5-8B45-B434-52A8519C5CF5}"/>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40</a:t>
            </a:fld>
            <a:endParaRPr lang="en-US"/>
          </a:p>
        </p:txBody>
      </p:sp>
    </p:spTree>
    <p:extLst>
      <p:ext uri="{BB962C8B-B14F-4D97-AF65-F5344CB8AC3E}">
        <p14:creationId xmlns:p14="http://schemas.microsoft.com/office/powerpoint/2010/main" val="400572381"/>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5DAB01E-3EAA-F952-2A45-1F5719545F98}"/>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33740725" y="794"/>
            <a:ext cx="17383125" cy="28755975"/>
          </a:xfrm>
          <a:prstGeom prst="rect">
            <a:avLst/>
          </a:prstGeom>
        </p:spPr>
      </p:pic>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The Plant Metaphor</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7692405"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WELLBEING ECOSYSTEM: ME, WE, &amp; US</a:t>
            </a:r>
          </a:p>
        </p:txBody>
      </p:sp>
      <p:sp>
        <p:nvSpPr>
          <p:cNvPr id="7" name="Content Placeholder 2">
            <a:extLst>
              <a:ext uri="{FF2B5EF4-FFF2-40B4-BE49-F238E27FC236}">
                <a16:creationId xmlns:a16="http://schemas.microsoft.com/office/drawing/2014/main" id="{CE0E6CC6-726C-5548-8679-3C82F06DC93E}"/>
              </a:ext>
            </a:extLst>
          </p:cNvPr>
          <p:cNvSpPr>
            <a:spLocks noGrp="1"/>
          </p:cNvSpPr>
          <p:nvPr>
            <p:ph idx="1"/>
          </p:nvPr>
        </p:nvSpPr>
        <p:spPr>
          <a:xfrm>
            <a:off x="4669404" y="10841830"/>
            <a:ext cx="28706196" cy="14579396"/>
          </a:xfrm>
        </p:spPr>
        <p:txBody>
          <a:bodyPr>
            <a:noAutofit/>
          </a:bodyPr>
          <a:lstStyle/>
          <a:p>
            <a:pPr marL="0" indent="0">
              <a:lnSpc>
                <a:spcPct val="130000"/>
              </a:lnSpc>
              <a:buClr>
                <a:srgbClr val="CC6E16"/>
              </a:buClr>
              <a:buNone/>
            </a:pPr>
            <a:r>
              <a:rPr lang="en-US" sz="11000" dirty="0">
                <a:solidFill>
                  <a:srgbClr val="09101B"/>
                </a:solidFill>
                <a:latin typeface="Arial"/>
                <a:cs typeface="Arial"/>
              </a:rPr>
              <a:t>For a plant to grow we need:</a:t>
            </a:r>
          </a:p>
          <a:p>
            <a:pPr>
              <a:lnSpc>
                <a:spcPct val="130000"/>
              </a:lnSpc>
              <a:buClr>
                <a:srgbClr val="475043"/>
              </a:buClr>
              <a:buFont typeface="Wingdings" pitchFamily="2" charset="2"/>
              <a:buChar char="§"/>
            </a:pPr>
            <a:r>
              <a:rPr lang="en-US" sz="11000" dirty="0">
                <a:solidFill>
                  <a:srgbClr val="09101B"/>
                </a:solidFill>
                <a:latin typeface="Arial"/>
                <a:cs typeface="Arial"/>
              </a:rPr>
              <a:t>A healthy seed (Individual)</a:t>
            </a:r>
          </a:p>
          <a:p>
            <a:pPr>
              <a:lnSpc>
                <a:spcPct val="130000"/>
              </a:lnSpc>
              <a:buClr>
                <a:srgbClr val="475043"/>
              </a:buClr>
              <a:buFont typeface="Wingdings" pitchFamily="2" charset="2"/>
              <a:buChar char="§"/>
            </a:pPr>
            <a:r>
              <a:rPr lang="en-US" sz="11000" dirty="0">
                <a:solidFill>
                  <a:srgbClr val="09101B"/>
                </a:solidFill>
                <a:latin typeface="Arial"/>
                <a:cs typeface="Arial"/>
              </a:rPr>
              <a:t>Compatible flora and fauna (Relationships)</a:t>
            </a:r>
          </a:p>
          <a:p>
            <a:pPr>
              <a:lnSpc>
                <a:spcPct val="130000"/>
              </a:lnSpc>
              <a:buClr>
                <a:srgbClr val="475043"/>
              </a:buClr>
              <a:buFont typeface="Wingdings" pitchFamily="2" charset="2"/>
              <a:buChar char="§"/>
            </a:pPr>
            <a:r>
              <a:rPr lang="en-US" sz="11000" dirty="0">
                <a:solidFill>
                  <a:srgbClr val="09101B"/>
                </a:solidFill>
                <a:latin typeface="Arial"/>
                <a:cs typeface="Arial"/>
              </a:rPr>
              <a:t>A healthy, supportive environment (Community/Organizations)</a:t>
            </a:r>
          </a:p>
        </p:txBody>
      </p:sp>
      <p:sp>
        <p:nvSpPr>
          <p:cNvPr id="3" name="Slide Number Placeholder 2">
            <a:extLst>
              <a:ext uri="{FF2B5EF4-FFF2-40B4-BE49-F238E27FC236}">
                <a16:creationId xmlns:a16="http://schemas.microsoft.com/office/drawing/2014/main" id="{1EA182C2-F320-0544-B9D4-8F0AE2A706B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41</a:t>
            </a:fld>
            <a:endParaRPr lang="en-US"/>
          </a:p>
        </p:txBody>
      </p:sp>
    </p:spTree>
    <p:extLst>
      <p:ext uri="{BB962C8B-B14F-4D97-AF65-F5344CB8AC3E}">
        <p14:creationId xmlns:p14="http://schemas.microsoft.com/office/powerpoint/2010/main" val="465046473"/>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Our wellbeing ecosystem</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WELLBEING ECOSYSTEM: ME, WE, &amp; US</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9782427" y="13804687"/>
            <a:ext cx="32279973" cy="8107861"/>
          </a:xfrm>
          <a:prstGeom prst="rect">
            <a:avLst/>
          </a:prstGeom>
          <a:noFill/>
        </p:spPr>
        <p:txBody>
          <a:bodyPr wrap="square" rtlCol="0">
            <a:spAutoFit/>
          </a:bodyPr>
          <a:lstStyle/>
          <a:p>
            <a:pPr>
              <a:lnSpc>
                <a:spcPts val="16000"/>
              </a:lnSpc>
            </a:pPr>
            <a:r>
              <a:rPr lang="en-US" sz="11000" dirty="0">
                <a:solidFill>
                  <a:srgbClr val="FFFCF5"/>
                </a:solidFill>
                <a:latin typeface="Arial" panose="020B0604020202020204" pitchFamily="34" charset="0"/>
                <a:ea typeface="Roboto Light"/>
                <a:cs typeface="Arial" panose="020B0604020202020204" pitchFamily="34" charset="0"/>
              </a:rPr>
              <a:t>“Wellbeing habits, attitudes, and actions spread through a complicated web of social connections at the ‘me’ (individual), ‘we’ (leaders and teams) and ‘us’ (organizational) level.”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31551394" y="21585155"/>
            <a:ext cx="10447540"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a:t>
            </a:r>
            <a:r>
              <a:rPr lang="en-JM" sz="9600" dirty="0" err="1">
                <a:solidFill>
                  <a:srgbClr val="FFFCF5"/>
                </a:solidFill>
                <a:latin typeface="Arial" panose="020B0604020202020204" pitchFamily="34" charset="0"/>
                <a:ea typeface="Roboto Light"/>
                <a:cs typeface="Arial" panose="020B0604020202020204" pitchFamily="34" charset="0"/>
              </a:rPr>
              <a:t>Dr.</a:t>
            </a:r>
            <a:r>
              <a:rPr lang="en-JM" sz="9600" dirty="0">
                <a:solidFill>
                  <a:srgbClr val="FFFCF5"/>
                </a:solidFill>
                <a:latin typeface="Arial" panose="020B0604020202020204" pitchFamily="34" charset="0"/>
                <a:ea typeface="Roboto Light"/>
                <a:cs typeface="Arial" panose="020B0604020202020204" pitchFamily="34" charset="0"/>
              </a:rPr>
              <a:t> Aaron Jarden</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42</a:t>
            </a:fld>
            <a:endParaRPr lang="en-US" dirty="0"/>
          </a:p>
        </p:txBody>
      </p:sp>
    </p:spTree>
    <p:extLst>
      <p:ext uri="{BB962C8B-B14F-4D97-AF65-F5344CB8AC3E}">
        <p14:creationId xmlns:p14="http://schemas.microsoft.com/office/powerpoint/2010/main" val="2430333345"/>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Our wellbeing ecosystem</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WELLBEING ECOSYSTEM: ME, WE, &amp; US</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43</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5507252"/>
            <a:ext cx="27703787" cy="5478359"/>
          </a:xfrm>
          <a:prstGeom prst="rect">
            <a:avLst/>
          </a:prstGeom>
          <a:noFill/>
        </p:spPr>
        <p:txBody>
          <a:bodyPr wrap="square" rtlCol="0">
            <a:spAutoFit/>
          </a:bodyPr>
          <a:lstStyle/>
          <a:p>
            <a:pPr>
              <a:lnSpc>
                <a:spcPts val="22000"/>
              </a:lnSpc>
            </a:pPr>
            <a:r>
              <a:rPr lang="en-US" sz="14000" dirty="0">
                <a:solidFill>
                  <a:srgbClr val="FFFCF5"/>
                </a:solidFill>
                <a:latin typeface="Roboto Light"/>
                <a:ea typeface="Roboto Light"/>
                <a:cs typeface="Roboto Light"/>
              </a:rPr>
              <a:t>Why is it important to take this view of wellbeing? </a:t>
            </a:r>
          </a:p>
        </p:txBody>
      </p:sp>
    </p:spTree>
    <p:extLst>
      <p:ext uri="{BB962C8B-B14F-4D97-AF65-F5344CB8AC3E}">
        <p14:creationId xmlns:p14="http://schemas.microsoft.com/office/powerpoint/2010/main" val="3809277246"/>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Our wellbeing ecosystem</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WELLBEING ECOSYSTEM: ME, WE, &amp; US</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6" y="15877937"/>
            <a:ext cx="30848734" cy="2232278"/>
          </a:xfrm>
          <a:prstGeom prst="rect">
            <a:avLst/>
          </a:prstGeom>
          <a:noFill/>
        </p:spPr>
        <p:txBody>
          <a:bodyPr wrap="square" rtlCol="0">
            <a:spAutoFit/>
          </a:bodyPr>
          <a:lstStyle/>
          <a:p>
            <a:pPr>
              <a:lnSpc>
                <a:spcPts val="18000"/>
              </a:lnSpc>
            </a:pPr>
            <a:r>
              <a:rPr lang="en-US" sz="14000" dirty="0">
                <a:solidFill>
                  <a:srgbClr val="FFFCF5"/>
                </a:solidFill>
                <a:latin typeface="Arial" panose="020B0604020202020204" pitchFamily="34" charset="0"/>
                <a:ea typeface="Roboto Light"/>
                <a:cs typeface="Arial" panose="020B0604020202020204" pitchFamily="34" charset="0"/>
              </a:rPr>
              <a:t>“Other people matter.”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28133417" y="19806403"/>
            <a:ext cx="11267252"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a:t>
            </a:r>
            <a:r>
              <a:rPr lang="en-JM" sz="9600" dirty="0" err="1">
                <a:solidFill>
                  <a:srgbClr val="FFFCF5"/>
                </a:solidFill>
                <a:latin typeface="Arial" panose="020B0604020202020204" pitchFamily="34" charset="0"/>
                <a:ea typeface="Roboto Light"/>
                <a:cs typeface="Arial" panose="020B0604020202020204" pitchFamily="34" charset="0"/>
              </a:rPr>
              <a:t>Dr.</a:t>
            </a:r>
            <a:r>
              <a:rPr lang="en-JM" sz="9600" dirty="0">
                <a:solidFill>
                  <a:srgbClr val="FFFCF5"/>
                </a:solidFill>
                <a:latin typeface="Arial" panose="020B0604020202020204" pitchFamily="34" charset="0"/>
                <a:ea typeface="Roboto Light"/>
                <a:cs typeface="Arial" panose="020B0604020202020204" pitchFamily="34" charset="0"/>
              </a:rPr>
              <a:t> Chris Peterson</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44</a:t>
            </a:fld>
            <a:endParaRPr lang="en-US" dirty="0"/>
          </a:p>
        </p:txBody>
      </p:sp>
    </p:spTree>
    <p:extLst>
      <p:ext uri="{BB962C8B-B14F-4D97-AF65-F5344CB8AC3E}">
        <p14:creationId xmlns:p14="http://schemas.microsoft.com/office/powerpoint/2010/main" val="3418276179"/>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475043"/>
        </a:solidFill>
        <a:effectLst/>
      </p:bgPr>
    </p:bg>
    <p:spTree>
      <p:nvGrpSpPr>
        <p:cNvPr id="1" name=""/>
        <p:cNvGrpSpPr/>
        <p:nvPr/>
      </p:nvGrpSpPr>
      <p:grpSpPr>
        <a:xfrm>
          <a:off x="0" y="0"/>
          <a:ext cx="0" cy="0"/>
          <a:chOff x="0" y="0"/>
          <a:chExt cx="0" cy="0"/>
        </a:xfrm>
      </p:grpSpPr>
      <p:sp>
        <p:nvSpPr>
          <p:cNvPr id="5" name="Rectangle 4"/>
          <p:cNvSpPr/>
          <p:nvPr/>
        </p:nvSpPr>
        <p:spPr>
          <a:xfrm>
            <a:off x="8258296" y="14988131"/>
            <a:ext cx="34607259" cy="33808"/>
          </a:xfrm>
          <a:prstGeom prst="rect">
            <a:avLst/>
          </a:prstGeom>
          <a:solidFill>
            <a:schemeClr val="bg1"/>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p>
        </p:txBody>
      </p:sp>
      <p:sp>
        <p:nvSpPr>
          <p:cNvPr id="9" name="TextBox 8"/>
          <p:cNvSpPr txBox="1"/>
          <p:nvPr/>
        </p:nvSpPr>
        <p:spPr>
          <a:xfrm>
            <a:off x="8102171" y="4613776"/>
            <a:ext cx="5338039" cy="10854041"/>
          </a:xfrm>
          <a:prstGeom prst="rect">
            <a:avLst/>
          </a:prstGeom>
          <a:noFill/>
        </p:spPr>
        <p:txBody>
          <a:bodyPr wrap="square" lIns="81071" tIns="40535" rIns="81071" bIns="40535" rtlCol="0">
            <a:spAutoFit/>
          </a:bodyPr>
          <a:lstStyle/>
          <a:p>
            <a:r>
              <a:rPr lang="en-US" sz="70000" dirty="0">
                <a:solidFill>
                  <a:srgbClr val="ECBA2B"/>
                </a:solidFill>
                <a:latin typeface="Arial"/>
                <a:cs typeface="Arial"/>
              </a:rPr>
              <a:t>5</a:t>
            </a:r>
          </a:p>
        </p:txBody>
      </p:sp>
      <p:sp>
        <p:nvSpPr>
          <p:cNvPr id="10" name="TextBox 9"/>
          <p:cNvSpPr txBox="1"/>
          <p:nvPr/>
        </p:nvSpPr>
        <p:spPr>
          <a:xfrm>
            <a:off x="8102171" y="15991189"/>
            <a:ext cx="31826629" cy="2805684"/>
          </a:xfrm>
          <a:prstGeom prst="rect">
            <a:avLst/>
          </a:prstGeom>
          <a:noFill/>
        </p:spPr>
        <p:txBody>
          <a:bodyPr wrap="square" lIns="81071" tIns="40535" rIns="81071" bIns="40535" rtlCol="0">
            <a:spAutoFit/>
          </a:bodyPr>
          <a:lstStyle/>
          <a:p>
            <a:r>
              <a:rPr lang="en-US" sz="17700" dirty="0">
                <a:solidFill>
                  <a:srgbClr val="FFFCF5"/>
                </a:solidFill>
                <a:latin typeface="Arial"/>
                <a:cs typeface="Arial"/>
              </a:rPr>
              <a:t>The Power of Rooted Routines</a:t>
            </a:r>
          </a:p>
        </p:txBody>
      </p:sp>
      <p:sp>
        <p:nvSpPr>
          <p:cNvPr id="2" name="Slide Number Placeholder 1">
            <a:extLst>
              <a:ext uri="{FF2B5EF4-FFF2-40B4-BE49-F238E27FC236}">
                <a16:creationId xmlns:a16="http://schemas.microsoft.com/office/drawing/2014/main" id="{048CB61A-9DE5-8B45-B434-52A8519C5CF5}"/>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45</a:t>
            </a:fld>
            <a:endParaRPr lang="en-US"/>
          </a:p>
        </p:txBody>
      </p:sp>
    </p:spTree>
    <p:extLst>
      <p:ext uri="{BB962C8B-B14F-4D97-AF65-F5344CB8AC3E}">
        <p14:creationId xmlns:p14="http://schemas.microsoft.com/office/powerpoint/2010/main" val="2038235192"/>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Wellbeing obstacles</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POWER OF ROOTED ROUTINES</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46</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189142" y="15507252"/>
            <a:ext cx="33511557" cy="5446299"/>
          </a:xfrm>
          <a:prstGeom prst="rect">
            <a:avLst/>
          </a:prstGeom>
          <a:noFill/>
        </p:spPr>
        <p:txBody>
          <a:bodyPr wrap="square" rtlCol="0">
            <a:spAutoFit/>
          </a:bodyPr>
          <a:lstStyle/>
          <a:p>
            <a:pPr>
              <a:lnSpc>
                <a:spcPts val="22000"/>
              </a:lnSpc>
            </a:pPr>
            <a:r>
              <a:rPr lang="en-US" sz="13000" dirty="0">
                <a:solidFill>
                  <a:srgbClr val="FFFCF5"/>
                </a:solidFill>
                <a:latin typeface="Roboto Light"/>
                <a:ea typeface="Roboto Light"/>
                <a:cs typeface="Roboto Light"/>
              </a:rPr>
              <a:t>What are some common obstacles that get </a:t>
            </a:r>
            <a:br>
              <a:rPr lang="en-US" sz="13000" dirty="0">
                <a:solidFill>
                  <a:srgbClr val="FFFCF5"/>
                </a:solidFill>
                <a:latin typeface="Roboto Light"/>
                <a:ea typeface="Roboto Light"/>
                <a:cs typeface="Roboto Light"/>
              </a:rPr>
            </a:br>
            <a:r>
              <a:rPr lang="en-US" sz="13000" dirty="0">
                <a:solidFill>
                  <a:srgbClr val="FFFCF5"/>
                </a:solidFill>
                <a:latin typeface="Roboto Light"/>
                <a:ea typeface="Roboto Light"/>
                <a:cs typeface="Roboto Light"/>
              </a:rPr>
              <a:t>in the way of creating new wellbeing habits?</a:t>
            </a:r>
          </a:p>
        </p:txBody>
      </p:sp>
    </p:spTree>
    <p:extLst>
      <p:ext uri="{BB962C8B-B14F-4D97-AF65-F5344CB8AC3E}">
        <p14:creationId xmlns:p14="http://schemas.microsoft.com/office/powerpoint/2010/main" val="3925326298"/>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Quote</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POWER OF ROOTED ROUTINES</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5" y="14043229"/>
            <a:ext cx="30689707" cy="6070573"/>
          </a:xfrm>
          <a:prstGeom prst="rect">
            <a:avLst/>
          </a:prstGeom>
          <a:noFill/>
        </p:spPr>
        <p:txBody>
          <a:bodyPr wrap="square" rtlCol="0">
            <a:spAutoFit/>
          </a:bodyPr>
          <a:lstStyle/>
          <a:p>
            <a:pPr>
              <a:lnSpc>
                <a:spcPts val="16000"/>
              </a:lnSpc>
            </a:pPr>
            <a:r>
              <a:rPr lang="en-US" sz="11000" dirty="0">
                <a:solidFill>
                  <a:srgbClr val="FFFCF5"/>
                </a:solidFill>
                <a:latin typeface="Arial" panose="020B0604020202020204" pitchFamily="34" charset="0"/>
                <a:ea typeface="Roboto Light"/>
                <a:cs typeface="Arial" panose="020B0604020202020204" pitchFamily="34" charset="0"/>
              </a:rPr>
              <a:t>“There are three common derailers when it comes to caring for our wellbeing: I don’t </a:t>
            </a:r>
            <a:r>
              <a:rPr lang="en-US" sz="11000" i="1" dirty="0">
                <a:solidFill>
                  <a:srgbClr val="FFFCF5"/>
                </a:solidFill>
                <a:latin typeface="Arial" panose="020B0604020202020204" pitchFamily="34" charset="0"/>
                <a:ea typeface="Roboto Light"/>
                <a:cs typeface="Arial" panose="020B0604020202020204" pitchFamily="34" charset="0"/>
              </a:rPr>
              <a:t>want</a:t>
            </a:r>
            <a:r>
              <a:rPr lang="en-US" sz="11000" dirty="0">
                <a:solidFill>
                  <a:srgbClr val="FFFCF5"/>
                </a:solidFill>
                <a:latin typeface="Arial" panose="020B0604020202020204" pitchFamily="34" charset="0"/>
                <a:ea typeface="Roboto Light"/>
                <a:cs typeface="Arial" panose="020B0604020202020204" pitchFamily="34" charset="0"/>
              </a:rPr>
              <a:t> to, I don’t know </a:t>
            </a:r>
            <a:r>
              <a:rPr lang="en-US" sz="11000" i="1" dirty="0">
                <a:solidFill>
                  <a:srgbClr val="FFFCF5"/>
                </a:solidFill>
                <a:latin typeface="Arial" panose="020B0604020202020204" pitchFamily="34" charset="0"/>
                <a:ea typeface="Roboto Light"/>
                <a:cs typeface="Arial" panose="020B0604020202020204" pitchFamily="34" charset="0"/>
              </a:rPr>
              <a:t>how</a:t>
            </a:r>
            <a:r>
              <a:rPr lang="en-US" sz="11000" dirty="0">
                <a:solidFill>
                  <a:srgbClr val="FFFCF5"/>
                </a:solidFill>
                <a:latin typeface="Arial" panose="020B0604020202020204" pitchFamily="34" charset="0"/>
                <a:ea typeface="Roboto Light"/>
                <a:cs typeface="Arial" panose="020B0604020202020204" pitchFamily="34" charset="0"/>
              </a:rPr>
              <a:t> to, I don’t think I </a:t>
            </a:r>
            <a:r>
              <a:rPr lang="en-US" sz="11000" i="1" dirty="0">
                <a:solidFill>
                  <a:srgbClr val="FFFCF5"/>
                </a:solidFill>
                <a:latin typeface="Arial" panose="020B0604020202020204" pitchFamily="34" charset="0"/>
                <a:ea typeface="Roboto Light"/>
                <a:cs typeface="Arial" panose="020B0604020202020204" pitchFamily="34" charset="0"/>
              </a:rPr>
              <a:t>can</a:t>
            </a:r>
            <a:r>
              <a:rPr lang="en-US" sz="11000" dirty="0">
                <a:solidFill>
                  <a:srgbClr val="FFFCF5"/>
                </a:solidFill>
                <a:latin typeface="Arial" panose="020B0604020202020204" pitchFamily="34" charset="0"/>
                <a:ea typeface="Roboto Light"/>
                <a:cs typeface="Arial" panose="020B0604020202020204" pitchFamily="34" charset="0"/>
              </a:rPr>
              <a:t>.”</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25069471" y="21386370"/>
            <a:ext cx="16602622"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Professor James Prochaska</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47</a:t>
            </a:fld>
            <a:endParaRPr lang="en-US" dirty="0"/>
          </a:p>
        </p:txBody>
      </p:sp>
    </p:spTree>
    <p:extLst>
      <p:ext uri="{BB962C8B-B14F-4D97-AF65-F5344CB8AC3E}">
        <p14:creationId xmlns:p14="http://schemas.microsoft.com/office/powerpoint/2010/main" val="41505415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Wellbeing Ecosystem</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POWER OF ROOTED ROUTINES</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48</a:t>
            </a:fld>
            <a:endParaRPr lang="en-US" dirty="0"/>
          </a:p>
        </p:txBody>
      </p:sp>
      <p:pic>
        <p:nvPicPr>
          <p:cNvPr id="7" name="Picture 6">
            <a:extLst>
              <a:ext uri="{FF2B5EF4-FFF2-40B4-BE49-F238E27FC236}">
                <a16:creationId xmlns:a16="http://schemas.microsoft.com/office/drawing/2014/main" id="{8BEE6FB3-4718-0BF0-6A55-3F36C2D0D3EF}"/>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2407900" y="7756726"/>
            <a:ext cx="26308050" cy="19828554"/>
          </a:xfrm>
          <a:prstGeom prst="rect">
            <a:avLst/>
          </a:prstGeom>
        </p:spPr>
      </p:pic>
    </p:spTree>
    <p:extLst>
      <p:ext uri="{BB962C8B-B14F-4D97-AF65-F5344CB8AC3E}">
        <p14:creationId xmlns:p14="http://schemas.microsoft.com/office/powerpoint/2010/main" val="2295300131"/>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Rooted Routines practice</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603953"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POWER OF ROOTED ROUTINES</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49</a:t>
            </a:fld>
            <a:endParaRPr lang="en-US" dirty="0"/>
          </a:p>
        </p:txBody>
      </p:sp>
      <p:grpSp>
        <p:nvGrpSpPr>
          <p:cNvPr id="52" name="Group 51">
            <a:extLst>
              <a:ext uri="{FF2B5EF4-FFF2-40B4-BE49-F238E27FC236}">
                <a16:creationId xmlns:a16="http://schemas.microsoft.com/office/drawing/2014/main" id="{2CCDB3EB-1C86-DE5C-EAA6-C8C96F3E81EC}"/>
              </a:ext>
            </a:extLst>
          </p:cNvPr>
          <p:cNvGrpSpPr/>
          <p:nvPr/>
        </p:nvGrpSpPr>
        <p:grpSpPr>
          <a:xfrm>
            <a:off x="5085437" y="10137908"/>
            <a:ext cx="10165053" cy="15334719"/>
            <a:chOff x="5085437" y="10137908"/>
            <a:chExt cx="10165053" cy="15334719"/>
          </a:xfrm>
        </p:grpSpPr>
        <p:sp>
          <p:nvSpPr>
            <p:cNvPr id="14" name="Rounded Rectangle 7">
              <a:extLst>
                <a:ext uri="{FF2B5EF4-FFF2-40B4-BE49-F238E27FC236}">
                  <a16:creationId xmlns:a16="http://schemas.microsoft.com/office/drawing/2014/main" id="{4784D51C-134E-15A5-AD5A-AC6B47799704}"/>
                </a:ext>
              </a:extLst>
            </p:cNvPr>
            <p:cNvSpPr/>
            <p:nvPr/>
          </p:nvSpPr>
          <p:spPr>
            <a:xfrm>
              <a:off x="5085437" y="10137908"/>
              <a:ext cx="10165053" cy="15334719"/>
            </a:xfrm>
            <a:prstGeom prst="roundRect">
              <a:avLst>
                <a:gd name="adj" fmla="val 8397"/>
              </a:avLst>
            </a:prstGeom>
            <a:noFill/>
            <a:ln w="63500">
              <a:solidFill>
                <a:srgbClr val="ECBA2B"/>
              </a:solid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22" name="Content Placeholder 2">
              <a:extLst>
                <a:ext uri="{FF2B5EF4-FFF2-40B4-BE49-F238E27FC236}">
                  <a16:creationId xmlns:a16="http://schemas.microsoft.com/office/drawing/2014/main" id="{14994D83-928C-A3C2-0FD2-9FAF824E3A80}"/>
                </a:ext>
              </a:extLst>
            </p:cNvPr>
            <p:cNvSpPr txBox="1">
              <a:spLocks/>
            </p:cNvSpPr>
            <p:nvPr/>
          </p:nvSpPr>
          <p:spPr>
            <a:xfrm>
              <a:off x="5101092" y="10991883"/>
              <a:ext cx="10117927" cy="1958334"/>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spcAft>
                  <a:spcPts val="4800"/>
                </a:spcAft>
                <a:buClr>
                  <a:srgbClr val="CC6E16"/>
                </a:buClr>
                <a:buNone/>
              </a:pPr>
              <a:r>
                <a:rPr lang="en-US" sz="7200" b="1" dirty="0">
                  <a:solidFill>
                    <a:srgbClr val="475043"/>
                  </a:solidFill>
                  <a:latin typeface="Arial"/>
                  <a:cs typeface="Arial"/>
                </a:rPr>
                <a:t>Grounded Beginnings</a:t>
              </a:r>
            </a:p>
          </p:txBody>
        </p:sp>
        <p:sp>
          <p:nvSpPr>
            <p:cNvPr id="27" name="Content Placeholder 2">
              <a:extLst>
                <a:ext uri="{FF2B5EF4-FFF2-40B4-BE49-F238E27FC236}">
                  <a16:creationId xmlns:a16="http://schemas.microsoft.com/office/drawing/2014/main" id="{5FAD2584-C034-A499-FB7E-8627B6735570}"/>
                </a:ext>
              </a:extLst>
            </p:cNvPr>
            <p:cNvSpPr txBox="1">
              <a:spLocks/>
            </p:cNvSpPr>
            <p:nvPr/>
          </p:nvSpPr>
          <p:spPr>
            <a:xfrm>
              <a:off x="5533755" y="12871746"/>
              <a:ext cx="9252601" cy="9295539"/>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lnSpc>
                  <a:spcPts val="7400"/>
                </a:lnSpc>
                <a:spcAft>
                  <a:spcPts val="3600"/>
                </a:spcAft>
                <a:buClr>
                  <a:srgbClr val="CC6E16"/>
                </a:buClr>
                <a:buNone/>
              </a:pPr>
              <a:r>
                <a:rPr lang="en-US" sz="4800" dirty="0">
                  <a:solidFill>
                    <a:srgbClr val="09101B"/>
                  </a:solidFill>
                  <a:latin typeface="Arial"/>
                  <a:cs typeface="Arial"/>
                </a:rPr>
                <a:t>What is an existing action or routine in your day that would naturally allow you to add a new wellbeing habit? Think about behaviors you already do regularly. How can this moment "nurture" the start of your new habit?</a:t>
              </a:r>
            </a:p>
          </p:txBody>
        </p:sp>
        <p:sp>
          <p:nvSpPr>
            <p:cNvPr id="11" name="Content Placeholder 2">
              <a:extLst>
                <a:ext uri="{FF2B5EF4-FFF2-40B4-BE49-F238E27FC236}">
                  <a16:creationId xmlns:a16="http://schemas.microsoft.com/office/drawing/2014/main" id="{7FE0F434-CE7A-A683-8B13-1C1A74CD8043}"/>
                </a:ext>
              </a:extLst>
            </p:cNvPr>
            <p:cNvSpPr txBox="1">
              <a:spLocks/>
            </p:cNvSpPr>
            <p:nvPr/>
          </p:nvSpPr>
          <p:spPr>
            <a:xfrm>
              <a:off x="6342413" y="21564600"/>
              <a:ext cx="7635284" cy="3488927"/>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spcAft>
                  <a:spcPts val="3600"/>
                </a:spcAft>
                <a:buClr>
                  <a:srgbClr val="CC6E16"/>
                </a:buClr>
                <a:buNone/>
              </a:pPr>
              <a:r>
                <a:rPr lang="en-US" sz="4800" b="1" i="1" dirty="0">
                  <a:solidFill>
                    <a:srgbClr val="09101B"/>
                  </a:solidFill>
                  <a:latin typeface="Arial"/>
                  <a:cs typeface="Arial"/>
                </a:rPr>
                <a:t>I drink a cup of tea every morning.</a:t>
              </a:r>
            </a:p>
          </p:txBody>
        </p:sp>
      </p:grpSp>
      <p:grpSp>
        <p:nvGrpSpPr>
          <p:cNvPr id="53" name="Group 52">
            <a:extLst>
              <a:ext uri="{FF2B5EF4-FFF2-40B4-BE49-F238E27FC236}">
                <a16:creationId xmlns:a16="http://schemas.microsoft.com/office/drawing/2014/main" id="{0AF4A781-65C2-EDA4-F7D2-FBBDA6FEB148}"/>
              </a:ext>
            </a:extLst>
          </p:cNvPr>
          <p:cNvGrpSpPr/>
          <p:nvPr/>
        </p:nvGrpSpPr>
        <p:grpSpPr>
          <a:xfrm>
            <a:off x="15704774" y="10141216"/>
            <a:ext cx="10165053" cy="15334719"/>
            <a:chOff x="15704774" y="10141216"/>
            <a:chExt cx="10165053" cy="15334719"/>
          </a:xfrm>
        </p:grpSpPr>
        <p:sp>
          <p:nvSpPr>
            <p:cNvPr id="30" name="Rounded Rectangle 7">
              <a:extLst>
                <a:ext uri="{FF2B5EF4-FFF2-40B4-BE49-F238E27FC236}">
                  <a16:creationId xmlns:a16="http://schemas.microsoft.com/office/drawing/2014/main" id="{9B650D22-05ED-D9A4-858B-BF8803E70681}"/>
                </a:ext>
              </a:extLst>
            </p:cNvPr>
            <p:cNvSpPr/>
            <p:nvPr/>
          </p:nvSpPr>
          <p:spPr>
            <a:xfrm>
              <a:off x="15704774" y="10141216"/>
              <a:ext cx="10165053" cy="15334719"/>
            </a:xfrm>
            <a:prstGeom prst="roundRect">
              <a:avLst>
                <a:gd name="adj" fmla="val 8397"/>
              </a:avLst>
            </a:prstGeom>
            <a:noFill/>
            <a:ln w="63500">
              <a:solidFill>
                <a:srgbClr val="ECBA2B"/>
              </a:solid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36" name="Content Placeholder 2">
              <a:extLst>
                <a:ext uri="{FF2B5EF4-FFF2-40B4-BE49-F238E27FC236}">
                  <a16:creationId xmlns:a16="http://schemas.microsoft.com/office/drawing/2014/main" id="{AEFF61D9-4FB9-88D1-BF45-9A19EF3529CE}"/>
                </a:ext>
              </a:extLst>
            </p:cNvPr>
            <p:cNvSpPr txBox="1">
              <a:spLocks/>
            </p:cNvSpPr>
            <p:nvPr/>
          </p:nvSpPr>
          <p:spPr>
            <a:xfrm>
              <a:off x="15751900" y="10991883"/>
              <a:ext cx="10117927" cy="1958334"/>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spcAft>
                  <a:spcPts val="4800"/>
                </a:spcAft>
                <a:buClr>
                  <a:srgbClr val="CC6E16"/>
                </a:buClr>
                <a:buNone/>
              </a:pPr>
              <a:r>
                <a:rPr lang="en-US" sz="7200" b="1" dirty="0">
                  <a:solidFill>
                    <a:srgbClr val="475043"/>
                  </a:solidFill>
                  <a:latin typeface="Arial"/>
                  <a:cs typeface="Arial"/>
                </a:rPr>
                <a:t>Nurturing</a:t>
              </a:r>
              <a:br>
                <a:rPr lang="en-US" sz="7200" b="1" dirty="0">
                  <a:solidFill>
                    <a:srgbClr val="475043"/>
                  </a:solidFill>
                  <a:latin typeface="Arial"/>
                  <a:cs typeface="Arial"/>
                </a:rPr>
              </a:br>
              <a:r>
                <a:rPr lang="en-US" sz="7200" b="1" dirty="0">
                  <a:solidFill>
                    <a:srgbClr val="475043"/>
                  </a:solidFill>
                  <a:latin typeface="Arial"/>
                  <a:cs typeface="Arial"/>
                </a:rPr>
                <a:t>Action</a:t>
              </a:r>
            </a:p>
          </p:txBody>
        </p:sp>
        <p:sp>
          <p:nvSpPr>
            <p:cNvPr id="38" name="Content Placeholder 2">
              <a:extLst>
                <a:ext uri="{FF2B5EF4-FFF2-40B4-BE49-F238E27FC236}">
                  <a16:creationId xmlns:a16="http://schemas.microsoft.com/office/drawing/2014/main" id="{A62C05CF-9D33-8988-4197-D5220B3B0849}"/>
                </a:ext>
              </a:extLst>
            </p:cNvPr>
            <p:cNvSpPr txBox="1">
              <a:spLocks/>
            </p:cNvSpPr>
            <p:nvPr/>
          </p:nvSpPr>
          <p:spPr>
            <a:xfrm>
              <a:off x="15965041" y="12871746"/>
              <a:ext cx="9691644" cy="9295539"/>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lnSpc>
                  <a:spcPts val="7400"/>
                </a:lnSpc>
                <a:spcAft>
                  <a:spcPts val="3600"/>
                </a:spcAft>
                <a:buClr>
                  <a:srgbClr val="CC6E16"/>
                </a:buClr>
                <a:buNone/>
              </a:pPr>
              <a:r>
                <a:rPr lang="en-US" sz="4800" dirty="0">
                  <a:solidFill>
                    <a:srgbClr val="09101B"/>
                  </a:solidFill>
                  <a:latin typeface="Arial"/>
                  <a:cs typeface="Arial"/>
                </a:rPr>
                <a:t>What is the small, manageable action you can take right now to help foster your wellbeing? Make sure this is an action so easy you can do it even on busy days. How will you take your first step toward growth?</a:t>
              </a:r>
            </a:p>
          </p:txBody>
        </p:sp>
        <p:sp>
          <p:nvSpPr>
            <p:cNvPr id="39" name="Content Placeholder 2">
              <a:extLst>
                <a:ext uri="{FF2B5EF4-FFF2-40B4-BE49-F238E27FC236}">
                  <a16:creationId xmlns:a16="http://schemas.microsoft.com/office/drawing/2014/main" id="{2BD6F5A6-4DDD-1D4A-BB1E-02B1AB665BA5}"/>
                </a:ext>
              </a:extLst>
            </p:cNvPr>
            <p:cNvSpPr txBox="1">
              <a:spLocks/>
            </p:cNvSpPr>
            <p:nvPr/>
          </p:nvSpPr>
          <p:spPr>
            <a:xfrm>
              <a:off x="16741979" y="21564600"/>
              <a:ext cx="8137769" cy="3488927"/>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spcAft>
                  <a:spcPts val="3600"/>
                </a:spcAft>
                <a:buClr>
                  <a:srgbClr val="CC6E16"/>
                </a:buClr>
                <a:buNone/>
              </a:pPr>
              <a:r>
                <a:rPr lang="en-US" sz="4800" b="1" i="1" dirty="0">
                  <a:solidFill>
                    <a:srgbClr val="09101B"/>
                  </a:solidFill>
                  <a:latin typeface="Arial"/>
                  <a:cs typeface="Arial"/>
                </a:rPr>
                <a:t>When I finish my tea, </a:t>
              </a:r>
              <a:br>
                <a:rPr lang="en-US" sz="4800" b="1" i="1" dirty="0">
                  <a:solidFill>
                    <a:srgbClr val="09101B"/>
                  </a:solidFill>
                  <a:latin typeface="Arial"/>
                  <a:cs typeface="Arial"/>
                </a:rPr>
              </a:br>
              <a:r>
                <a:rPr lang="en-US" sz="4800" b="1" i="1" dirty="0">
                  <a:solidFill>
                    <a:srgbClr val="09101B"/>
                  </a:solidFill>
                  <a:latin typeface="Arial"/>
                  <a:cs typeface="Arial"/>
                </a:rPr>
                <a:t>I will take three slow, deep breaths.</a:t>
              </a:r>
            </a:p>
          </p:txBody>
        </p:sp>
      </p:grpSp>
      <p:grpSp>
        <p:nvGrpSpPr>
          <p:cNvPr id="54" name="Group 53">
            <a:extLst>
              <a:ext uri="{FF2B5EF4-FFF2-40B4-BE49-F238E27FC236}">
                <a16:creationId xmlns:a16="http://schemas.microsoft.com/office/drawing/2014/main" id="{B2294E9A-BC29-16FF-128F-BD7DF206A4E3}"/>
              </a:ext>
            </a:extLst>
          </p:cNvPr>
          <p:cNvGrpSpPr/>
          <p:nvPr/>
        </p:nvGrpSpPr>
        <p:grpSpPr>
          <a:xfrm>
            <a:off x="26289775" y="10141216"/>
            <a:ext cx="10184148" cy="15334719"/>
            <a:chOff x="26289775" y="10141216"/>
            <a:chExt cx="10184148" cy="15334719"/>
          </a:xfrm>
        </p:grpSpPr>
        <p:sp>
          <p:nvSpPr>
            <p:cNvPr id="32" name="Rounded Rectangle 7">
              <a:extLst>
                <a:ext uri="{FF2B5EF4-FFF2-40B4-BE49-F238E27FC236}">
                  <a16:creationId xmlns:a16="http://schemas.microsoft.com/office/drawing/2014/main" id="{28B95C70-6B52-20F7-4DDF-84955753AAE6}"/>
                </a:ext>
              </a:extLst>
            </p:cNvPr>
            <p:cNvSpPr/>
            <p:nvPr/>
          </p:nvSpPr>
          <p:spPr>
            <a:xfrm>
              <a:off x="26308870" y="10141216"/>
              <a:ext cx="10165053" cy="15334719"/>
            </a:xfrm>
            <a:prstGeom prst="roundRect">
              <a:avLst>
                <a:gd name="adj" fmla="val 8397"/>
              </a:avLst>
            </a:prstGeom>
            <a:noFill/>
            <a:ln w="63500">
              <a:solidFill>
                <a:srgbClr val="ECBA2B"/>
              </a:solid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46" name="Content Placeholder 2">
              <a:extLst>
                <a:ext uri="{FF2B5EF4-FFF2-40B4-BE49-F238E27FC236}">
                  <a16:creationId xmlns:a16="http://schemas.microsoft.com/office/drawing/2014/main" id="{BB2CD441-A12B-5199-5667-F69E3BEC1AA5}"/>
                </a:ext>
              </a:extLst>
            </p:cNvPr>
            <p:cNvSpPr txBox="1">
              <a:spLocks/>
            </p:cNvSpPr>
            <p:nvPr/>
          </p:nvSpPr>
          <p:spPr>
            <a:xfrm>
              <a:off x="26289775" y="10991883"/>
              <a:ext cx="10117927" cy="1958334"/>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spcAft>
                  <a:spcPts val="4800"/>
                </a:spcAft>
                <a:buClr>
                  <a:srgbClr val="CC6E16"/>
                </a:buClr>
                <a:buNone/>
              </a:pPr>
              <a:r>
                <a:rPr lang="en-US" sz="7200" b="1" dirty="0">
                  <a:solidFill>
                    <a:srgbClr val="475043"/>
                  </a:solidFill>
                  <a:latin typeface="Arial"/>
                  <a:cs typeface="Arial"/>
                </a:rPr>
                <a:t>Thriving</a:t>
              </a:r>
              <a:br>
                <a:rPr lang="en-US" sz="7200" b="1" dirty="0">
                  <a:solidFill>
                    <a:srgbClr val="475043"/>
                  </a:solidFill>
                  <a:latin typeface="Arial"/>
                  <a:cs typeface="Arial"/>
                </a:rPr>
              </a:br>
              <a:r>
                <a:rPr lang="en-US" sz="7200" b="1" dirty="0">
                  <a:solidFill>
                    <a:srgbClr val="475043"/>
                  </a:solidFill>
                  <a:latin typeface="Arial"/>
                  <a:cs typeface="Arial"/>
                </a:rPr>
                <a:t>Moment</a:t>
              </a:r>
            </a:p>
          </p:txBody>
        </p:sp>
        <p:sp>
          <p:nvSpPr>
            <p:cNvPr id="47" name="Content Placeholder 2">
              <a:extLst>
                <a:ext uri="{FF2B5EF4-FFF2-40B4-BE49-F238E27FC236}">
                  <a16:creationId xmlns:a16="http://schemas.microsoft.com/office/drawing/2014/main" id="{6A59E7F4-B00E-EB0F-141E-87CE1EF0A27F}"/>
                </a:ext>
              </a:extLst>
            </p:cNvPr>
            <p:cNvSpPr txBox="1">
              <a:spLocks/>
            </p:cNvSpPr>
            <p:nvPr/>
          </p:nvSpPr>
          <p:spPr>
            <a:xfrm>
              <a:off x="26722438" y="12871746"/>
              <a:ext cx="9252601" cy="9295539"/>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lnSpc>
                  <a:spcPts val="7400"/>
                </a:lnSpc>
                <a:spcAft>
                  <a:spcPts val="3600"/>
                </a:spcAft>
                <a:buClr>
                  <a:srgbClr val="CC6E16"/>
                </a:buClr>
                <a:buNone/>
              </a:pPr>
              <a:r>
                <a:rPr lang="en-US" sz="4800" dirty="0">
                  <a:solidFill>
                    <a:srgbClr val="09101B"/>
                  </a:solidFill>
                  <a:latin typeface="Arial"/>
                  <a:cs typeface="Arial"/>
                </a:rPr>
                <a:t>Once you’ve completed your action, how can you celebrate your success, no matter how small? What will you do to acknowledge your growth? This moment of recognition will help reinforce your habit.</a:t>
              </a:r>
            </a:p>
          </p:txBody>
        </p:sp>
        <p:sp>
          <p:nvSpPr>
            <p:cNvPr id="48" name="Content Placeholder 2">
              <a:extLst>
                <a:ext uri="{FF2B5EF4-FFF2-40B4-BE49-F238E27FC236}">
                  <a16:creationId xmlns:a16="http://schemas.microsoft.com/office/drawing/2014/main" id="{2A9E5FA5-879F-5A2B-DE8A-07B0EFA8FB04}"/>
                </a:ext>
              </a:extLst>
            </p:cNvPr>
            <p:cNvSpPr txBox="1">
              <a:spLocks/>
            </p:cNvSpPr>
            <p:nvPr/>
          </p:nvSpPr>
          <p:spPr>
            <a:xfrm>
              <a:off x="27155100" y="21564600"/>
              <a:ext cx="8387277" cy="3488927"/>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spcAft>
                  <a:spcPts val="3600"/>
                </a:spcAft>
                <a:buClr>
                  <a:srgbClr val="CC6E16"/>
                </a:buClr>
                <a:buNone/>
              </a:pPr>
              <a:r>
                <a:rPr lang="en-US" sz="4800" b="1" i="1" dirty="0">
                  <a:solidFill>
                    <a:srgbClr val="09101B"/>
                  </a:solidFill>
                  <a:latin typeface="Arial"/>
                  <a:cs typeface="Arial"/>
                </a:rPr>
                <a:t>I’ll say "Well done!“</a:t>
              </a:r>
              <a:br>
                <a:rPr lang="en-US" sz="4800" b="1" i="1" dirty="0">
                  <a:solidFill>
                    <a:srgbClr val="09101B"/>
                  </a:solidFill>
                  <a:latin typeface="Arial"/>
                  <a:cs typeface="Arial"/>
                </a:rPr>
              </a:br>
              <a:r>
                <a:rPr lang="en-US" sz="4800" b="1" i="1" dirty="0">
                  <a:solidFill>
                    <a:srgbClr val="09101B"/>
                  </a:solidFill>
                  <a:latin typeface="Arial"/>
                  <a:cs typeface="Arial"/>
                </a:rPr>
                <a:t> to myself quietly.</a:t>
              </a:r>
            </a:p>
          </p:txBody>
        </p:sp>
      </p:grpSp>
      <p:grpSp>
        <p:nvGrpSpPr>
          <p:cNvPr id="55" name="Group 54">
            <a:extLst>
              <a:ext uri="{FF2B5EF4-FFF2-40B4-BE49-F238E27FC236}">
                <a16:creationId xmlns:a16="http://schemas.microsoft.com/office/drawing/2014/main" id="{F27D7568-6B7D-08C4-FAFB-32CA8623C1D9}"/>
              </a:ext>
            </a:extLst>
          </p:cNvPr>
          <p:cNvGrpSpPr/>
          <p:nvPr/>
        </p:nvGrpSpPr>
        <p:grpSpPr>
          <a:xfrm>
            <a:off x="36931557" y="10137907"/>
            <a:ext cx="10165053" cy="15334719"/>
            <a:chOff x="36931557" y="10137907"/>
            <a:chExt cx="10165053" cy="15334719"/>
          </a:xfrm>
        </p:grpSpPr>
        <p:sp>
          <p:nvSpPr>
            <p:cNvPr id="34" name="Rounded Rectangle 7">
              <a:extLst>
                <a:ext uri="{FF2B5EF4-FFF2-40B4-BE49-F238E27FC236}">
                  <a16:creationId xmlns:a16="http://schemas.microsoft.com/office/drawing/2014/main" id="{50E165FF-820C-CAA4-0CFF-380C5F7983C5}"/>
                </a:ext>
              </a:extLst>
            </p:cNvPr>
            <p:cNvSpPr/>
            <p:nvPr/>
          </p:nvSpPr>
          <p:spPr>
            <a:xfrm>
              <a:off x="36931557" y="10137907"/>
              <a:ext cx="10165053" cy="15334719"/>
            </a:xfrm>
            <a:prstGeom prst="roundRect">
              <a:avLst>
                <a:gd name="adj" fmla="val 8397"/>
              </a:avLst>
            </a:prstGeom>
            <a:noFill/>
            <a:ln w="63500">
              <a:solidFill>
                <a:srgbClr val="ECBA2B"/>
              </a:solid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49" name="Content Placeholder 2">
              <a:extLst>
                <a:ext uri="{FF2B5EF4-FFF2-40B4-BE49-F238E27FC236}">
                  <a16:creationId xmlns:a16="http://schemas.microsoft.com/office/drawing/2014/main" id="{A6EE8AC0-B728-5C99-92E4-9EFE8D5D206A}"/>
                </a:ext>
              </a:extLst>
            </p:cNvPr>
            <p:cNvSpPr txBox="1">
              <a:spLocks/>
            </p:cNvSpPr>
            <p:nvPr/>
          </p:nvSpPr>
          <p:spPr>
            <a:xfrm>
              <a:off x="36940583" y="10991883"/>
              <a:ext cx="10117927" cy="1958334"/>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spcAft>
                  <a:spcPts val="4800"/>
                </a:spcAft>
                <a:buClr>
                  <a:srgbClr val="CC6E16"/>
                </a:buClr>
                <a:buNone/>
              </a:pPr>
              <a:r>
                <a:rPr lang="en-US" sz="7200" b="1" dirty="0">
                  <a:solidFill>
                    <a:srgbClr val="475043"/>
                  </a:solidFill>
                  <a:latin typeface="Arial"/>
                  <a:cs typeface="Arial"/>
                </a:rPr>
                <a:t>Nourishing Reflection</a:t>
              </a:r>
            </a:p>
          </p:txBody>
        </p:sp>
        <p:sp>
          <p:nvSpPr>
            <p:cNvPr id="50" name="Content Placeholder 2">
              <a:extLst>
                <a:ext uri="{FF2B5EF4-FFF2-40B4-BE49-F238E27FC236}">
                  <a16:creationId xmlns:a16="http://schemas.microsoft.com/office/drawing/2014/main" id="{CE5F840A-8F61-E798-0EE8-5B78F4B007AA}"/>
                </a:ext>
              </a:extLst>
            </p:cNvPr>
            <p:cNvSpPr txBox="1">
              <a:spLocks/>
            </p:cNvSpPr>
            <p:nvPr/>
          </p:nvSpPr>
          <p:spPr>
            <a:xfrm>
              <a:off x="36940583" y="12871746"/>
              <a:ext cx="10117927" cy="9295539"/>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lnSpc>
                  <a:spcPts val="7400"/>
                </a:lnSpc>
                <a:spcAft>
                  <a:spcPts val="3600"/>
                </a:spcAft>
                <a:buClr>
                  <a:srgbClr val="CC6E16"/>
                </a:buClr>
                <a:buNone/>
              </a:pPr>
              <a:r>
                <a:rPr lang="en-US" sz="4800" dirty="0">
                  <a:solidFill>
                    <a:srgbClr val="09101B"/>
                  </a:solidFill>
                  <a:latin typeface="Arial"/>
                  <a:cs typeface="Arial"/>
                </a:rPr>
                <a:t>What do you expect to feel after completing your action? How do you anticipate this practice supporting your wellbeing? Think about any changes you hope to see in your thoughts, mood, or habits. How might this habit help you in the future?</a:t>
              </a:r>
            </a:p>
          </p:txBody>
        </p:sp>
        <p:sp>
          <p:nvSpPr>
            <p:cNvPr id="51" name="Content Placeholder 2">
              <a:extLst>
                <a:ext uri="{FF2B5EF4-FFF2-40B4-BE49-F238E27FC236}">
                  <a16:creationId xmlns:a16="http://schemas.microsoft.com/office/drawing/2014/main" id="{728A81E4-2474-CF4D-B71F-7873A9595035}"/>
                </a:ext>
              </a:extLst>
            </p:cNvPr>
            <p:cNvSpPr txBox="1">
              <a:spLocks/>
            </p:cNvSpPr>
            <p:nvPr/>
          </p:nvSpPr>
          <p:spPr>
            <a:xfrm>
              <a:off x="37358714" y="21564600"/>
              <a:ext cx="9222579" cy="3488927"/>
            </a:xfrm>
            <a:prstGeom prst="rect">
              <a:avLst/>
            </a:prstGeom>
          </p:spPr>
          <p:txBody>
            <a:bodyPr vert="horz" lIns="456404" tIns="228203" rIns="456404" bIns="228203" rtlCol="0" anchor="ctr">
              <a:noAutofit/>
            </a:bodyPr>
            <a:lstStyle>
              <a:lvl1pPr marL="1711516" indent="-1711516" algn="l" defTabSz="2282022" rtl="0" eaLnBrk="1" latinLnBrk="0" hangingPunct="1">
                <a:spcBef>
                  <a:spcPct val="20000"/>
                </a:spcBef>
                <a:buFont typeface="Arial"/>
                <a:buChar char="•"/>
                <a:defRPr sz="15900" kern="1200">
                  <a:solidFill>
                    <a:schemeClr val="tx1"/>
                  </a:solidFill>
                  <a:latin typeface="+mn-lt"/>
                  <a:ea typeface="+mn-ea"/>
                  <a:cs typeface="+mn-cs"/>
                </a:defRPr>
              </a:lvl1pPr>
              <a:lvl2pPr marL="3708285" indent="-1426264" algn="l" defTabSz="2282022" rtl="0" eaLnBrk="1" latinLnBrk="0" hangingPunct="1">
                <a:spcBef>
                  <a:spcPct val="20000"/>
                </a:spcBef>
                <a:buFont typeface="Arial"/>
                <a:buChar char="–"/>
                <a:defRPr sz="14000" kern="1200">
                  <a:solidFill>
                    <a:schemeClr val="tx1"/>
                  </a:solidFill>
                  <a:latin typeface="+mn-lt"/>
                  <a:ea typeface="+mn-ea"/>
                  <a:cs typeface="+mn-cs"/>
                </a:defRPr>
              </a:lvl2pPr>
              <a:lvl3pPr marL="5705056" indent="-1141012" algn="l" defTabSz="2282022" rtl="0" eaLnBrk="1" latinLnBrk="0" hangingPunct="1">
                <a:spcBef>
                  <a:spcPct val="20000"/>
                </a:spcBef>
                <a:buFont typeface="Arial"/>
                <a:buChar char="•"/>
                <a:defRPr sz="12000" kern="1200">
                  <a:solidFill>
                    <a:schemeClr val="tx1"/>
                  </a:solidFill>
                  <a:latin typeface="+mn-lt"/>
                  <a:ea typeface="+mn-ea"/>
                  <a:cs typeface="+mn-cs"/>
                </a:defRPr>
              </a:lvl3pPr>
              <a:lvl4pPr marL="7987076" indent="-1141012" algn="l" defTabSz="2282022" rtl="0" eaLnBrk="1" latinLnBrk="0" hangingPunct="1">
                <a:spcBef>
                  <a:spcPct val="20000"/>
                </a:spcBef>
                <a:buFont typeface="Arial"/>
                <a:buChar char="–"/>
                <a:defRPr sz="9900" kern="1200">
                  <a:solidFill>
                    <a:schemeClr val="tx1"/>
                  </a:solidFill>
                  <a:latin typeface="+mn-lt"/>
                  <a:ea typeface="+mn-ea"/>
                  <a:cs typeface="+mn-cs"/>
                </a:defRPr>
              </a:lvl4pPr>
              <a:lvl5pPr marL="10269098" indent="-1141012" algn="l" defTabSz="2282022" rtl="0" eaLnBrk="1" latinLnBrk="0" hangingPunct="1">
                <a:spcBef>
                  <a:spcPct val="20000"/>
                </a:spcBef>
                <a:buFont typeface="Arial"/>
                <a:buChar char="»"/>
                <a:defRPr sz="9900" kern="1200">
                  <a:solidFill>
                    <a:schemeClr val="tx1"/>
                  </a:solidFill>
                  <a:latin typeface="+mn-lt"/>
                  <a:ea typeface="+mn-ea"/>
                  <a:cs typeface="+mn-cs"/>
                </a:defRPr>
              </a:lvl5pPr>
              <a:lvl6pPr marL="12551120" indent="-1141012" algn="l" defTabSz="2282022" rtl="0" eaLnBrk="1" latinLnBrk="0" hangingPunct="1">
                <a:spcBef>
                  <a:spcPct val="20000"/>
                </a:spcBef>
                <a:buFont typeface="Arial"/>
                <a:buChar char="•"/>
                <a:defRPr sz="9900" kern="1200">
                  <a:solidFill>
                    <a:schemeClr val="tx1"/>
                  </a:solidFill>
                  <a:latin typeface="+mn-lt"/>
                  <a:ea typeface="+mn-ea"/>
                  <a:cs typeface="+mn-cs"/>
                </a:defRPr>
              </a:lvl6pPr>
              <a:lvl7pPr marL="14833142" indent="-1141012" algn="l" defTabSz="2282022" rtl="0" eaLnBrk="1" latinLnBrk="0" hangingPunct="1">
                <a:spcBef>
                  <a:spcPct val="20000"/>
                </a:spcBef>
                <a:buFont typeface="Arial"/>
                <a:buChar char="•"/>
                <a:defRPr sz="9900" kern="1200">
                  <a:solidFill>
                    <a:schemeClr val="tx1"/>
                  </a:solidFill>
                  <a:latin typeface="+mn-lt"/>
                  <a:ea typeface="+mn-ea"/>
                  <a:cs typeface="+mn-cs"/>
                </a:defRPr>
              </a:lvl7pPr>
              <a:lvl8pPr marL="17115163" indent="-1141012" algn="l" defTabSz="2282022" rtl="0" eaLnBrk="1" latinLnBrk="0" hangingPunct="1">
                <a:spcBef>
                  <a:spcPct val="20000"/>
                </a:spcBef>
                <a:buFont typeface="Arial"/>
                <a:buChar char="•"/>
                <a:defRPr sz="9900" kern="1200">
                  <a:solidFill>
                    <a:schemeClr val="tx1"/>
                  </a:solidFill>
                  <a:latin typeface="+mn-lt"/>
                  <a:ea typeface="+mn-ea"/>
                  <a:cs typeface="+mn-cs"/>
                </a:defRPr>
              </a:lvl8pPr>
              <a:lvl9pPr marL="19397185" indent="-1141012" algn="l" defTabSz="2282022" rtl="0" eaLnBrk="1" latinLnBrk="0" hangingPunct="1">
                <a:spcBef>
                  <a:spcPct val="20000"/>
                </a:spcBef>
                <a:buFont typeface="Arial"/>
                <a:buChar char="•"/>
                <a:defRPr sz="9900" kern="1200">
                  <a:solidFill>
                    <a:schemeClr val="tx1"/>
                  </a:solidFill>
                  <a:latin typeface="+mn-lt"/>
                  <a:ea typeface="+mn-ea"/>
                  <a:cs typeface="+mn-cs"/>
                </a:defRPr>
              </a:lvl9pPr>
            </a:lstStyle>
            <a:p>
              <a:pPr marL="0" indent="0" algn="ctr">
                <a:spcAft>
                  <a:spcPts val="3600"/>
                </a:spcAft>
                <a:buClr>
                  <a:srgbClr val="CC6E16"/>
                </a:buClr>
                <a:buNone/>
              </a:pPr>
              <a:r>
                <a:rPr lang="en-US" sz="4800" b="1" i="1" dirty="0">
                  <a:solidFill>
                    <a:srgbClr val="09101B"/>
                  </a:solidFill>
                  <a:latin typeface="Arial"/>
                  <a:cs typeface="Arial"/>
                </a:rPr>
                <a:t>I expect breathing will help me feel calmer and more focused throughout the day.</a:t>
              </a:r>
            </a:p>
          </p:txBody>
        </p:sp>
      </p:grpSp>
    </p:spTree>
    <p:extLst>
      <p:ext uri="{BB962C8B-B14F-4D97-AF65-F5344CB8AC3E}">
        <p14:creationId xmlns:p14="http://schemas.microsoft.com/office/powerpoint/2010/main" val="1587587252"/>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75043"/>
        </a:solidFill>
        <a:effectLst/>
      </p:bgPr>
    </p:bg>
    <p:spTree>
      <p:nvGrpSpPr>
        <p:cNvPr id="1" name=""/>
        <p:cNvGrpSpPr/>
        <p:nvPr/>
      </p:nvGrpSpPr>
      <p:grpSpPr>
        <a:xfrm>
          <a:off x="0" y="0"/>
          <a:ext cx="0" cy="0"/>
          <a:chOff x="0" y="0"/>
          <a:chExt cx="0" cy="0"/>
        </a:xfrm>
      </p:grpSpPr>
      <p:sp>
        <p:nvSpPr>
          <p:cNvPr id="5" name="Rectangle 4"/>
          <p:cNvSpPr/>
          <p:nvPr/>
        </p:nvSpPr>
        <p:spPr>
          <a:xfrm>
            <a:off x="8258296" y="14988131"/>
            <a:ext cx="34607259" cy="33808"/>
          </a:xfrm>
          <a:prstGeom prst="rect">
            <a:avLst/>
          </a:prstGeom>
          <a:solidFill>
            <a:schemeClr val="bg1"/>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p>
        </p:txBody>
      </p:sp>
      <p:sp>
        <p:nvSpPr>
          <p:cNvPr id="9" name="TextBox 8"/>
          <p:cNvSpPr txBox="1"/>
          <p:nvPr/>
        </p:nvSpPr>
        <p:spPr>
          <a:xfrm>
            <a:off x="7251531" y="4652523"/>
            <a:ext cx="5338039" cy="10854041"/>
          </a:xfrm>
          <a:prstGeom prst="rect">
            <a:avLst/>
          </a:prstGeom>
          <a:noFill/>
        </p:spPr>
        <p:txBody>
          <a:bodyPr wrap="square" lIns="81071" tIns="40535" rIns="81071" bIns="40535" rtlCol="0">
            <a:spAutoFit/>
          </a:bodyPr>
          <a:lstStyle/>
          <a:p>
            <a:r>
              <a:rPr lang="en-US" sz="70000" dirty="0">
                <a:solidFill>
                  <a:srgbClr val="ECBA2B"/>
                </a:solidFill>
                <a:latin typeface="Arial"/>
                <a:cs typeface="Arial"/>
              </a:rPr>
              <a:t>1</a:t>
            </a:r>
          </a:p>
        </p:txBody>
      </p:sp>
      <p:sp>
        <p:nvSpPr>
          <p:cNvPr id="10" name="TextBox 9"/>
          <p:cNvSpPr txBox="1"/>
          <p:nvPr/>
        </p:nvSpPr>
        <p:spPr>
          <a:xfrm>
            <a:off x="8102171" y="15991189"/>
            <a:ext cx="35941964" cy="2805684"/>
          </a:xfrm>
          <a:prstGeom prst="rect">
            <a:avLst/>
          </a:prstGeom>
          <a:noFill/>
        </p:spPr>
        <p:txBody>
          <a:bodyPr wrap="square" lIns="81071" tIns="40535" rIns="81071" bIns="40535" rtlCol="0">
            <a:spAutoFit/>
          </a:bodyPr>
          <a:lstStyle/>
          <a:p>
            <a:r>
              <a:rPr lang="en-US" sz="17700" dirty="0">
                <a:solidFill>
                  <a:srgbClr val="FFFCF5"/>
                </a:solidFill>
                <a:latin typeface="Arial"/>
                <a:cs typeface="Arial"/>
              </a:rPr>
              <a:t>How Do We Define Wellbeing?</a:t>
            </a:r>
          </a:p>
        </p:txBody>
      </p:sp>
      <p:sp>
        <p:nvSpPr>
          <p:cNvPr id="2" name="Slide Number Placeholder 1">
            <a:extLst>
              <a:ext uri="{FF2B5EF4-FFF2-40B4-BE49-F238E27FC236}">
                <a16:creationId xmlns:a16="http://schemas.microsoft.com/office/drawing/2014/main" id="{048CB61A-9DE5-8B45-B434-52A8519C5CF5}"/>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5</a:t>
            </a:fld>
            <a:endParaRPr lang="en-US"/>
          </a:p>
        </p:txBody>
      </p:sp>
    </p:spTree>
    <p:extLst>
      <p:ext uri="{BB962C8B-B14F-4D97-AF65-F5344CB8AC3E}">
        <p14:creationId xmlns:p14="http://schemas.microsoft.com/office/powerpoint/2010/main" val="28516931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Grounded Beginnings</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POWER OF ROOTED ROUTINES</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1648341"/>
            <a:ext cx="38211343" cy="13702196"/>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9964766"/>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0585415"/>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50</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4048672"/>
            <a:ext cx="31361387" cy="8395825"/>
          </a:xfrm>
          <a:prstGeom prst="rect">
            <a:avLst/>
          </a:prstGeom>
          <a:noFill/>
        </p:spPr>
        <p:txBody>
          <a:bodyPr wrap="square" rtlCol="0">
            <a:spAutoFit/>
          </a:bodyPr>
          <a:lstStyle/>
          <a:p>
            <a:pPr>
              <a:lnSpc>
                <a:spcPts val="16600"/>
              </a:lnSpc>
            </a:pPr>
            <a:r>
              <a:rPr lang="en-US" sz="10000" dirty="0">
                <a:solidFill>
                  <a:srgbClr val="FFFCF5"/>
                </a:solidFill>
                <a:latin typeface="Roboto Light"/>
                <a:ea typeface="Roboto Light"/>
                <a:cs typeface="Roboto Light"/>
              </a:rPr>
              <a:t>What is an existing action or routine in your day that would naturally allow you to add a new wellbeing habit? Think about behaviors you already do regularly. How can this moment "nurture" the start of your new habit?</a:t>
            </a:r>
          </a:p>
        </p:txBody>
      </p:sp>
    </p:spTree>
    <p:extLst>
      <p:ext uri="{BB962C8B-B14F-4D97-AF65-F5344CB8AC3E}">
        <p14:creationId xmlns:p14="http://schemas.microsoft.com/office/powerpoint/2010/main" val="1748641737"/>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a:extLst>
            <a:ext uri="{FF2B5EF4-FFF2-40B4-BE49-F238E27FC236}">
              <a16:creationId xmlns:a16="http://schemas.microsoft.com/office/drawing/2014/main" id="{BBD425DB-CA00-C7F9-BD6F-7A820B7E83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075A0B-8C68-1BAE-8F8C-1BFA9C07C950}"/>
              </a:ext>
            </a:extLst>
          </p:cNvPr>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Nurturing Action</a:t>
            </a:r>
          </a:p>
        </p:txBody>
      </p:sp>
      <p:sp>
        <p:nvSpPr>
          <p:cNvPr id="5" name="Rectangle 4">
            <a:extLst>
              <a:ext uri="{FF2B5EF4-FFF2-40B4-BE49-F238E27FC236}">
                <a16:creationId xmlns:a16="http://schemas.microsoft.com/office/drawing/2014/main" id="{5E8DFF46-645A-1D7C-5B3A-C4C2C48570BF}"/>
              </a:ext>
            </a:extLst>
          </p:cNvPr>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a:extLst>
              <a:ext uri="{FF2B5EF4-FFF2-40B4-BE49-F238E27FC236}">
                <a16:creationId xmlns:a16="http://schemas.microsoft.com/office/drawing/2014/main" id="{7C261630-2B8A-BD92-BEC8-224658AAC94B}"/>
              </a:ext>
            </a:extLst>
          </p:cNvPr>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POWER OF ROOTED ROUTINES</a:t>
            </a:r>
          </a:p>
        </p:txBody>
      </p:sp>
      <p:sp>
        <p:nvSpPr>
          <p:cNvPr id="8" name="Rounded Rectangle 7">
            <a:extLst>
              <a:ext uri="{FF2B5EF4-FFF2-40B4-BE49-F238E27FC236}">
                <a16:creationId xmlns:a16="http://schemas.microsoft.com/office/drawing/2014/main" id="{7873C3B9-64E0-E135-9CFD-74F4330009F5}"/>
              </a:ext>
            </a:extLst>
          </p:cNvPr>
          <p:cNvSpPr/>
          <p:nvPr/>
        </p:nvSpPr>
        <p:spPr>
          <a:xfrm>
            <a:off x="6267998" y="11648341"/>
            <a:ext cx="38211343" cy="13702196"/>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F00DEF8C-B07A-6D58-28AB-F0E934182DC3}"/>
              </a:ext>
            </a:extLst>
          </p:cNvPr>
          <p:cNvSpPr/>
          <p:nvPr/>
        </p:nvSpPr>
        <p:spPr>
          <a:xfrm>
            <a:off x="4669404" y="9964766"/>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39DD2556-0DA2-9DB0-5E5D-98BB0DEE8C35}"/>
              </a:ext>
            </a:extLst>
          </p:cNvPr>
          <p:cNvSpPr txBox="1"/>
          <p:nvPr/>
        </p:nvSpPr>
        <p:spPr>
          <a:xfrm>
            <a:off x="6212602" y="10585415"/>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045DB2B-C307-3E1F-A7DE-1C58325C59B2}"/>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51</a:t>
            </a:fld>
            <a:endParaRPr lang="en-US"/>
          </a:p>
        </p:txBody>
      </p:sp>
      <p:sp>
        <p:nvSpPr>
          <p:cNvPr id="4" name="TextBox 3">
            <a:extLst>
              <a:ext uri="{FF2B5EF4-FFF2-40B4-BE49-F238E27FC236}">
                <a16:creationId xmlns:a16="http://schemas.microsoft.com/office/drawing/2014/main" id="{DCD0A809-B680-D47B-8125-CFBBF9D0820A}"/>
              </a:ext>
            </a:extLst>
          </p:cNvPr>
          <p:cNvSpPr txBox="1"/>
          <p:nvPr/>
        </p:nvSpPr>
        <p:spPr>
          <a:xfrm>
            <a:off x="10586713" y="14099473"/>
            <a:ext cx="30789887" cy="8347734"/>
          </a:xfrm>
          <a:prstGeom prst="rect">
            <a:avLst/>
          </a:prstGeom>
          <a:noFill/>
        </p:spPr>
        <p:txBody>
          <a:bodyPr wrap="square" rtlCol="0">
            <a:spAutoFit/>
          </a:bodyPr>
          <a:lstStyle/>
          <a:p>
            <a:pPr>
              <a:lnSpc>
                <a:spcPts val="16500"/>
              </a:lnSpc>
            </a:pPr>
            <a:r>
              <a:rPr lang="en-US" sz="10000" dirty="0">
                <a:solidFill>
                  <a:srgbClr val="FFFCF5"/>
                </a:solidFill>
                <a:latin typeface="Roboto Light"/>
                <a:ea typeface="Roboto Light"/>
                <a:cs typeface="Roboto Light"/>
              </a:rPr>
              <a:t>What is the small, manageable action you can take right now to help foster your wellbeing? Make sure this is an action so easy you can do it even on busy days. How will you take your first step toward growth?</a:t>
            </a:r>
          </a:p>
        </p:txBody>
      </p:sp>
    </p:spTree>
    <p:extLst>
      <p:ext uri="{BB962C8B-B14F-4D97-AF65-F5344CB8AC3E}">
        <p14:creationId xmlns:p14="http://schemas.microsoft.com/office/powerpoint/2010/main" val="1539015053"/>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a:extLst>
            <a:ext uri="{FF2B5EF4-FFF2-40B4-BE49-F238E27FC236}">
              <a16:creationId xmlns:a16="http://schemas.microsoft.com/office/drawing/2014/main" id="{73CC675A-9F34-64B4-C1A9-A714E2FE58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99773F-1DCF-0DF9-3451-CC005878A09A}"/>
              </a:ext>
            </a:extLst>
          </p:cNvPr>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Thriving Moment</a:t>
            </a:r>
          </a:p>
        </p:txBody>
      </p:sp>
      <p:sp>
        <p:nvSpPr>
          <p:cNvPr id="5" name="Rectangle 4">
            <a:extLst>
              <a:ext uri="{FF2B5EF4-FFF2-40B4-BE49-F238E27FC236}">
                <a16:creationId xmlns:a16="http://schemas.microsoft.com/office/drawing/2014/main" id="{F7E5C4E7-5394-ACA8-8BE3-215FDFDB5CA7}"/>
              </a:ext>
            </a:extLst>
          </p:cNvPr>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a:extLst>
              <a:ext uri="{FF2B5EF4-FFF2-40B4-BE49-F238E27FC236}">
                <a16:creationId xmlns:a16="http://schemas.microsoft.com/office/drawing/2014/main" id="{E09C5C4E-D2A5-A4B1-59A6-565D3C07D3BC}"/>
              </a:ext>
            </a:extLst>
          </p:cNvPr>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POWER OF ROOTED ROUTINES</a:t>
            </a:r>
          </a:p>
        </p:txBody>
      </p:sp>
      <p:sp>
        <p:nvSpPr>
          <p:cNvPr id="8" name="Rounded Rectangle 7">
            <a:extLst>
              <a:ext uri="{FF2B5EF4-FFF2-40B4-BE49-F238E27FC236}">
                <a16:creationId xmlns:a16="http://schemas.microsoft.com/office/drawing/2014/main" id="{AFB5F2DF-9B42-A997-8BA1-96636B4AF713}"/>
              </a:ext>
            </a:extLst>
          </p:cNvPr>
          <p:cNvSpPr/>
          <p:nvPr/>
        </p:nvSpPr>
        <p:spPr>
          <a:xfrm>
            <a:off x="6267998" y="11648341"/>
            <a:ext cx="38211343" cy="13702196"/>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09C7982-58A9-A331-3879-38035F066DEC}"/>
              </a:ext>
            </a:extLst>
          </p:cNvPr>
          <p:cNvSpPr/>
          <p:nvPr/>
        </p:nvSpPr>
        <p:spPr>
          <a:xfrm>
            <a:off x="4669404" y="9964766"/>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C65DE2F7-5AFC-FC5F-32E4-516B80AE7555}"/>
              </a:ext>
            </a:extLst>
          </p:cNvPr>
          <p:cNvSpPr txBox="1"/>
          <p:nvPr/>
        </p:nvSpPr>
        <p:spPr>
          <a:xfrm>
            <a:off x="6212602" y="10585415"/>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63A13F22-91F7-E7B1-8217-8D9F7DC992B5}"/>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52</a:t>
            </a:fld>
            <a:endParaRPr lang="en-US"/>
          </a:p>
        </p:txBody>
      </p:sp>
      <p:sp>
        <p:nvSpPr>
          <p:cNvPr id="4" name="TextBox 3">
            <a:extLst>
              <a:ext uri="{FF2B5EF4-FFF2-40B4-BE49-F238E27FC236}">
                <a16:creationId xmlns:a16="http://schemas.microsoft.com/office/drawing/2014/main" id="{3978700E-F9DE-1AAE-F327-D8E00F4F5DC5}"/>
              </a:ext>
            </a:extLst>
          </p:cNvPr>
          <p:cNvSpPr txBox="1"/>
          <p:nvPr/>
        </p:nvSpPr>
        <p:spPr>
          <a:xfrm>
            <a:off x="10586713" y="14084299"/>
            <a:ext cx="30789887" cy="8347734"/>
          </a:xfrm>
          <a:prstGeom prst="rect">
            <a:avLst/>
          </a:prstGeom>
          <a:noFill/>
        </p:spPr>
        <p:txBody>
          <a:bodyPr wrap="square" rtlCol="0">
            <a:spAutoFit/>
          </a:bodyPr>
          <a:lstStyle/>
          <a:p>
            <a:pPr>
              <a:lnSpc>
                <a:spcPts val="16500"/>
              </a:lnSpc>
            </a:pPr>
            <a:r>
              <a:rPr lang="en-US" sz="10000" dirty="0">
                <a:solidFill>
                  <a:srgbClr val="FFFCF5"/>
                </a:solidFill>
                <a:latin typeface="Roboto Light"/>
                <a:ea typeface="Roboto Light"/>
                <a:cs typeface="Roboto Light"/>
              </a:rPr>
              <a:t>Once you’ve completed your action, how can you celebrate your success, no matter how small? What will you do to acknowledge your growth? This moment of recognition will help reinforce your habit.</a:t>
            </a:r>
          </a:p>
        </p:txBody>
      </p:sp>
    </p:spTree>
    <p:extLst>
      <p:ext uri="{BB962C8B-B14F-4D97-AF65-F5344CB8AC3E}">
        <p14:creationId xmlns:p14="http://schemas.microsoft.com/office/powerpoint/2010/main" val="35240584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a:extLst>
            <a:ext uri="{FF2B5EF4-FFF2-40B4-BE49-F238E27FC236}">
              <a16:creationId xmlns:a16="http://schemas.microsoft.com/office/drawing/2014/main" id="{83D59FA1-5A4C-F22B-D8AA-5DD39884F6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A410C1-DAA2-A43A-91EC-2064A44DFDA6}"/>
              </a:ext>
            </a:extLst>
          </p:cNvPr>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Nourishing Reflection</a:t>
            </a:r>
          </a:p>
        </p:txBody>
      </p:sp>
      <p:sp>
        <p:nvSpPr>
          <p:cNvPr id="5" name="Rectangle 4">
            <a:extLst>
              <a:ext uri="{FF2B5EF4-FFF2-40B4-BE49-F238E27FC236}">
                <a16:creationId xmlns:a16="http://schemas.microsoft.com/office/drawing/2014/main" id="{D1E36F94-D0C5-A58A-32A9-EFF42B9FD706}"/>
              </a:ext>
            </a:extLst>
          </p:cNvPr>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a:extLst>
              <a:ext uri="{FF2B5EF4-FFF2-40B4-BE49-F238E27FC236}">
                <a16:creationId xmlns:a16="http://schemas.microsoft.com/office/drawing/2014/main" id="{11E89B88-40CE-B33A-BD57-36E44F1950AA}"/>
              </a:ext>
            </a:extLst>
          </p:cNvPr>
          <p:cNvSpPr txBox="1"/>
          <p:nvPr/>
        </p:nvSpPr>
        <p:spPr>
          <a:xfrm>
            <a:off x="4669404" y="3407026"/>
            <a:ext cx="35126874"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THE POWER OF ROOTED ROUTINES</a:t>
            </a:r>
          </a:p>
        </p:txBody>
      </p:sp>
      <p:sp>
        <p:nvSpPr>
          <p:cNvPr id="8" name="Rounded Rectangle 7">
            <a:extLst>
              <a:ext uri="{FF2B5EF4-FFF2-40B4-BE49-F238E27FC236}">
                <a16:creationId xmlns:a16="http://schemas.microsoft.com/office/drawing/2014/main" id="{0B8E0C97-93EF-B453-49CE-5C644E6A0DD3}"/>
              </a:ext>
            </a:extLst>
          </p:cNvPr>
          <p:cNvSpPr/>
          <p:nvPr/>
        </p:nvSpPr>
        <p:spPr>
          <a:xfrm>
            <a:off x="6267998" y="11648341"/>
            <a:ext cx="38211343" cy="13702196"/>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6B7DEDB-950E-8B3F-53F1-600E0D55B81E}"/>
              </a:ext>
            </a:extLst>
          </p:cNvPr>
          <p:cNvSpPr/>
          <p:nvPr/>
        </p:nvSpPr>
        <p:spPr>
          <a:xfrm>
            <a:off x="4669404" y="9964766"/>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4886E594-DA4D-DB82-2306-4516D537F488}"/>
              </a:ext>
            </a:extLst>
          </p:cNvPr>
          <p:cNvSpPr txBox="1"/>
          <p:nvPr/>
        </p:nvSpPr>
        <p:spPr>
          <a:xfrm>
            <a:off x="6212602" y="10585415"/>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7D85BB1D-EA92-F2FB-210E-3BB207E4C12F}"/>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53</a:t>
            </a:fld>
            <a:endParaRPr lang="en-US"/>
          </a:p>
        </p:txBody>
      </p:sp>
      <p:sp>
        <p:nvSpPr>
          <p:cNvPr id="4" name="TextBox 3">
            <a:extLst>
              <a:ext uri="{FF2B5EF4-FFF2-40B4-BE49-F238E27FC236}">
                <a16:creationId xmlns:a16="http://schemas.microsoft.com/office/drawing/2014/main" id="{6C18A8CB-42F9-2E08-AB6E-9B59369BEBE3}"/>
              </a:ext>
            </a:extLst>
          </p:cNvPr>
          <p:cNvSpPr txBox="1"/>
          <p:nvPr/>
        </p:nvSpPr>
        <p:spPr>
          <a:xfrm>
            <a:off x="10586713" y="13055599"/>
            <a:ext cx="31780487" cy="10463698"/>
          </a:xfrm>
          <a:prstGeom prst="rect">
            <a:avLst/>
          </a:prstGeom>
          <a:noFill/>
        </p:spPr>
        <p:txBody>
          <a:bodyPr wrap="square" rtlCol="0">
            <a:spAutoFit/>
          </a:bodyPr>
          <a:lstStyle/>
          <a:p>
            <a:pPr>
              <a:lnSpc>
                <a:spcPts val="16500"/>
              </a:lnSpc>
            </a:pPr>
            <a:r>
              <a:rPr lang="en-US" sz="10000" dirty="0">
                <a:solidFill>
                  <a:srgbClr val="FFFCF5"/>
                </a:solidFill>
                <a:latin typeface="Roboto Light"/>
                <a:ea typeface="Roboto Light"/>
                <a:cs typeface="Roboto Light"/>
              </a:rPr>
              <a:t>What do you expect to feel after completing your action? How do you anticipate this practice supporting your wellbeing? Think about any changes you hope to see in your thoughts, mood, or habits. How might this habit help you in the future?</a:t>
            </a:r>
          </a:p>
        </p:txBody>
      </p:sp>
    </p:spTree>
    <p:extLst>
      <p:ext uri="{BB962C8B-B14F-4D97-AF65-F5344CB8AC3E}">
        <p14:creationId xmlns:p14="http://schemas.microsoft.com/office/powerpoint/2010/main" val="4223687246"/>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F4F1D7D-21EB-309F-563D-1132EA41BC70}"/>
              </a:ext>
            </a:extLst>
          </p:cNvPr>
          <p:cNvSpPr/>
          <p:nvPr/>
        </p:nvSpPr>
        <p:spPr>
          <a:xfrm>
            <a:off x="40392626" y="794"/>
            <a:ext cx="10731224" cy="28756769"/>
          </a:xfrm>
          <a:prstGeom prst="rect">
            <a:avLst/>
          </a:prstGeom>
          <a:solidFill>
            <a:srgbClr val="4750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Summary</a:t>
            </a:r>
          </a:p>
        </p:txBody>
      </p:sp>
      <p:sp>
        <p:nvSpPr>
          <p:cNvPr id="3" name="Content Placeholder 2"/>
          <p:cNvSpPr>
            <a:spLocks noGrp="1"/>
          </p:cNvSpPr>
          <p:nvPr>
            <p:ph idx="1"/>
          </p:nvPr>
        </p:nvSpPr>
        <p:spPr>
          <a:xfrm>
            <a:off x="5092065" y="11771938"/>
            <a:ext cx="37762816" cy="9868862"/>
          </a:xfrm>
        </p:spPr>
        <p:txBody>
          <a:bodyPr>
            <a:noAutofit/>
          </a:bodyPr>
          <a:lstStyle/>
          <a:p>
            <a:pPr>
              <a:lnSpc>
                <a:spcPct val="130000"/>
              </a:lnSpc>
              <a:buClr>
                <a:srgbClr val="475043"/>
              </a:buClr>
              <a:buFont typeface="Wingdings" panose="05000000000000000000" pitchFamily="2" charset="2"/>
              <a:buChar char="ü"/>
            </a:pPr>
            <a:r>
              <a:rPr lang="en-US" sz="11000" dirty="0">
                <a:solidFill>
                  <a:srgbClr val="09101B"/>
                </a:solidFill>
                <a:latin typeface="Arial"/>
                <a:cs typeface="Arial"/>
              </a:rPr>
              <a:t>How Do We Define Wellbeing?</a:t>
            </a:r>
          </a:p>
          <a:p>
            <a:pPr>
              <a:lnSpc>
                <a:spcPct val="130000"/>
              </a:lnSpc>
              <a:buClr>
                <a:srgbClr val="475043"/>
              </a:buClr>
              <a:buFont typeface="Wingdings" panose="05000000000000000000" pitchFamily="2" charset="2"/>
              <a:buChar char="ü"/>
            </a:pPr>
            <a:r>
              <a:rPr lang="en-US" sz="11000" dirty="0">
                <a:solidFill>
                  <a:srgbClr val="09101B"/>
                </a:solidFill>
                <a:latin typeface="Arial"/>
                <a:cs typeface="Arial"/>
              </a:rPr>
              <a:t>Positive Psychology &amp; The PERMAH Framework</a:t>
            </a:r>
          </a:p>
          <a:p>
            <a:pPr>
              <a:lnSpc>
                <a:spcPct val="130000"/>
              </a:lnSpc>
              <a:buClr>
                <a:srgbClr val="475043"/>
              </a:buClr>
              <a:buFont typeface="Wingdings" panose="05000000000000000000" pitchFamily="2" charset="2"/>
              <a:buChar char="ü"/>
            </a:pPr>
            <a:r>
              <a:rPr lang="en-US" sz="11000" dirty="0">
                <a:solidFill>
                  <a:srgbClr val="09101B"/>
                </a:solidFill>
                <a:latin typeface="Arial"/>
                <a:cs typeface="Arial"/>
              </a:rPr>
              <a:t>Beyond “Feeling Good”: Our Wellbeing Goal</a:t>
            </a:r>
          </a:p>
          <a:p>
            <a:pPr>
              <a:lnSpc>
                <a:spcPct val="130000"/>
              </a:lnSpc>
              <a:buClr>
                <a:srgbClr val="475043"/>
              </a:buClr>
              <a:buFont typeface="Wingdings" panose="05000000000000000000" pitchFamily="2" charset="2"/>
              <a:buChar char="ü"/>
            </a:pPr>
            <a:r>
              <a:rPr lang="en-US" sz="11000" dirty="0">
                <a:solidFill>
                  <a:srgbClr val="09101B"/>
                </a:solidFill>
                <a:latin typeface="Arial"/>
                <a:cs typeface="Arial"/>
              </a:rPr>
              <a:t>The Wellbeing Ecosystem: Me, We, &amp; Us</a:t>
            </a:r>
          </a:p>
          <a:p>
            <a:pPr>
              <a:lnSpc>
                <a:spcPct val="130000"/>
              </a:lnSpc>
              <a:buClr>
                <a:srgbClr val="475043"/>
              </a:buClr>
              <a:buFont typeface="Wingdings" panose="05000000000000000000" pitchFamily="2" charset="2"/>
              <a:buChar char="ü"/>
            </a:pPr>
            <a:r>
              <a:rPr lang="en-US" sz="11000" dirty="0">
                <a:solidFill>
                  <a:srgbClr val="09101B"/>
                </a:solidFill>
                <a:latin typeface="Arial"/>
                <a:cs typeface="Arial"/>
              </a:rPr>
              <a:t>The Power of Rooted Routines</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WELLBEING 101</a:t>
            </a:r>
          </a:p>
        </p:txBody>
      </p:sp>
      <p:sp>
        <p:nvSpPr>
          <p:cNvPr id="4" name="Slide Number Placeholder 3">
            <a:extLst>
              <a:ext uri="{FF2B5EF4-FFF2-40B4-BE49-F238E27FC236}">
                <a16:creationId xmlns:a16="http://schemas.microsoft.com/office/drawing/2014/main" id="{6245703E-FE5B-3C4E-A5C3-DAAC86C2C6C2}"/>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54</a:t>
            </a:fld>
            <a:endParaRPr lang="en-US" dirty="0"/>
          </a:p>
        </p:txBody>
      </p:sp>
    </p:spTree>
    <p:extLst>
      <p:ext uri="{BB962C8B-B14F-4D97-AF65-F5344CB8AC3E}">
        <p14:creationId xmlns:p14="http://schemas.microsoft.com/office/powerpoint/2010/main" val="3906213193"/>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F4F1D7D-21EB-309F-563D-1132EA41BC70}"/>
              </a:ext>
            </a:extLst>
          </p:cNvPr>
          <p:cNvSpPr/>
          <p:nvPr/>
        </p:nvSpPr>
        <p:spPr>
          <a:xfrm>
            <a:off x="40392626" y="794"/>
            <a:ext cx="10731224" cy="28756769"/>
          </a:xfrm>
          <a:prstGeom prst="rect">
            <a:avLst/>
          </a:prstGeom>
          <a:solidFill>
            <a:srgbClr val="47504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Next Steps</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WELLBEING 101</a:t>
            </a:r>
          </a:p>
        </p:txBody>
      </p:sp>
      <p:sp>
        <p:nvSpPr>
          <p:cNvPr id="4" name="Slide Number Placeholder 3">
            <a:extLst>
              <a:ext uri="{FF2B5EF4-FFF2-40B4-BE49-F238E27FC236}">
                <a16:creationId xmlns:a16="http://schemas.microsoft.com/office/drawing/2014/main" id="{6245703E-FE5B-3C4E-A5C3-DAAC86C2C6C2}"/>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55</a:t>
            </a:fld>
            <a:endParaRPr lang="en-US" dirty="0"/>
          </a:p>
        </p:txBody>
      </p:sp>
      <p:sp>
        <p:nvSpPr>
          <p:cNvPr id="10" name="Content Placeholder 2">
            <a:extLst>
              <a:ext uri="{FF2B5EF4-FFF2-40B4-BE49-F238E27FC236}">
                <a16:creationId xmlns:a16="http://schemas.microsoft.com/office/drawing/2014/main" id="{E5610291-FC25-3B91-3384-C16DC0CD05A2}"/>
              </a:ext>
            </a:extLst>
          </p:cNvPr>
          <p:cNvSpPr>
            <a:spLocks noGrp="1"/>
          </p:cNvSpPr>
          <p:nvPr>
            <p:ph idx="1"/>
          </p:nvPr>
        </p:nvSpPr>
        <p:spPr>
          <a:xfrm>
            <a:off x="4669404" y="10603288"/>
            <a:ext cx="33087696" cy="14579396"/>
          </a:xfrm>
        </p:spPr>
        <p:txBody>
          <a:bodyPr>
            <a:noAutofit/>
          </a:bodyPr>
          <a:lstStyle/>
          <a:p>
            <a:pPr>
              <a:lnSpc>
                <a:spcPct val="130000"/>
              </a:lnSpc>
              <a:buClr>
                <a:srgbClr val="475043"/>
              </a:buClr>
              <a:buFont typeface="Wingdings" pitchFamily="2" charset="2"/>
              <a:buChar char="§"/>
            </a:pPr>
            <a:r>
              <a:rPr lang="en-US" sz="10000" b="1" dirty="0">
                <a:solidFill>
                  <a:srgbClr val="475043"/>
                </a:solidFill>
                <a:latin typeface="Arial"/>
                <a:cs typeface="Arial"/>
              </a:rPr>
              <a:t>Create and Action a Rooted Routine: </a:t>
            </a:r>
            <a:r>
              <a:rPr lang="en-US" sz="10000" dirty="0">
                <a:solidFill>
                  <a:srgbClr val="09101B"/>
                </a:solidFill>
                <a:latin typeface="Arial"/>
                <a:cs typeface="Arial"/>
              </a:rPr>
              <a:t>Create your own wellbeing habit and start practicing it daily.</a:t>
            </a:r>
          </a:p>
          <a:p>
            <a:pPr>
              <a:lnSpc>
                <a:spcPct val="130000"/>
              </a:lnSpc>
              <a:buClr>
                <a:srgbClr val="475043"/>
              </a:buClr>
              <a:buFont typeface="Wingdings" pitchFamily="2" charset="2"/>
              <a:buChar char="§"/>
            </a:pPr>
            <a:r>
              <a:rPr lang="en-US" sz="10000" b="1" dirty="0">
                <a:solidFill>
                  <a:srgbClr val="475043"/>
                </a:solidFill>
                <a:latin typeface="Arial"/>
                <a:cs typeface="Arial"/>
              </a:rPr>
              <a:t>Log Your Experiences: </a:t>
            </a:r>
            <a:r>
              <a:rPr lang="en-US" sz="10000" dirty="0">
                <a:solidFill>
                  <a:srgbClr val="09101B"/>
                </a:solidFill>
                <a:latin typeface="Arial"/>
                <a:cs typeface="Arial"/>
              </a:rPr>
              <a:t>Keep track of your progress in the Rooted Routine Logbook.</a:t>
            </a:r>
          </a:p>
          <a:p>
            <a:pPr>
              <a:lnSpc>
                <a:spcPct val="130000"/>
              </a:lnSpc>
              <a:buClr>
                <a:srgbClr val="475043"/>
              </a:buClr>
              <a:buFont typeface="Wingdings" pitchFamily="2" charset="2"/>
              <a:buChar char="§"/>
            </a:pPr>
            <a:r>
              <a:rPr lang="en-US" sz="10000" b="1" dirty="0">
                <a:solidFill>
                  <a:srgbClr val="475043"/>
                </a:solidFill>
                <a:latin typeface="Arial"/>
                <a:cs typeface="Arial"/>
              </a:rPr>
              <a:t>Reflect: </a:t>
            </a:r>
            <a:r>
              <a:rPr lang="en-US" sz="10000" dirty="0">
                <a:solidFill>
                  <a:srgbClr val="09101B"/>
                </a:solidFill>
                <a:latin typeface="Arial"/>
                <a:cs typeface="Arial"/>
              </a:rPr>
              <a:t>Take some time at the end of each day to reflect on how your Rooted Routines is going. </a:t>
            </a:r>
          </a:p>
          <a:p>
            <a:pPr>
              <a:lnSpc>
                <a:spcPct val="130000"/>
              </a:lnSpc>
              <a:buClr>
                <a:srgbClr val="475043"/>
              </a:buClr>
              <a:buFont typeface="Wingdings" pitchFamily="2" charset="2"/>
              <a:buChar char="§"/>
            </a:pPr>
            <a:r>
              <a:rPr lang="en-US" sz="10000" b="1" dirty="0">
                <a:solidFill>
                  <a:srgbClr val="475043"/>
                </a:solidFill>
                <a:latin typeface="Arial"/>
                <a:cs typeface="Arial"/>
              </a:rPr>
              <a:t>Next Session: </a:t>
            </a:r>
            <a:r>
              <a:rPr lang="en-US" sz="10000" dirty="0">
                <a:solidFill>
                  <a:srgbClr val="09101B"/>
                </a:solidFill>
                <a:latin typeface="Arial"/>
                <a:cs typeface="Arial"/>
              </a:rPr>
              <a:t>Health PERMAH Pillar.</a:t>
            </a:r>
          </a:p>
        </p:txBody>
      </p:sp>
    </p:spTree>
    <p:extLst>
      <p:ext uri="{BB962C8B-B14F-4D97-AF65-F5344CB8AC3E}">
        <p14:creationId xmlns:p14="http://schemas.microsoft.com/office/powerpoint/2010/main" val="1410885097"/>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475043"/>
        </a:solidFill>
        <a:effectLst/>
      </p:bgPr>
    </p:bg>
    <p:spTree>
      <p:nvGrpSpPr>
        <p:cNvPr id="1" name=""/>
        <p:cNvGrpSpPr/>
        <p:nvPr/>
      </p:nvGrpSpPr>
      <p:grpSpPr>
        <a:xfrm>
          <a:off x="0" y="0"/>
          <a:ext cx="0" cy="0"/>
          <a:chOff x="0" y="0"/>
          <a:chExt cx="0" cy="0"/>
        </a:xfrm>
      </p:grpSpPr>
      <p:sp>
        <p:nvSpPr>
          <p:cNvPr id="5" name="Rectangle 4"/>
          <p:cNvSpPr/>
          <p:nvPr/>
        </p:nvSpPr>
        <p:spPr>
          <a:xfrm>
            <a:off x="8258296" y="14988131"/>
            <a:ext cx="34607259" cy="33808"/>
          </a:xfrm>
          <a:prstGeom prst="rect">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p>
        </p:txBody>
      </p:sp>
      <p:sp>
        <p:nvSpPr>
          <p:cNvPr id="9" name="TextBox 8"/>
          <p:cNvSpPr txBox="1"/>
          <p:nvPr/>
        </p:nvSpPr>
        <p:spPr>
          <a:xfrm>
            <a:off x="7920761" y="6907649"/>
            <a:ext cx="31147403" cy="7776276"/>
          </a:xfrm>
          <a:prstGeom prst="rect">
            <a:avLst/>
          </a:prstGeom>
          <a:noFill/>
        </p:spPr>
        <p:txBody>
          <a:bodyPr wrap="square" lIns="81071" tIns="40535" rIns="81071" bIns="40535" rtlCol="0">
            <a:spAutoFit/>
          </a:bodyPr>
          <a:lstStyle/>
          <a:p>
            <a:r>
              <a:rPr lang="en-US" sz="50000" dirty="0">
                <a:solidFill>
                  <a:srgbClr val="ECBA2B"/>
                </a:solidFill>
                <a:latin typeface="Arial"/>
                <a:cs typeface="Arial"/>
              </a:rPr>
              <a:t>Thanks</a:t>
            </a:r>
          </a:p>
        </p:txBody>
      </p:sp>
      <p:sp>
        <p:nvSpPr>
          <p:cNvPr id="10" name="TextBox 9"/>
          <p:cNvSpPr txBox="1"/>
          <p:nvPr/>
        </p:nvSpPr>
        <p:spPr>
          <a:xfrm>
            <a:off x="8102171" y="15991189"/>
            <a:ext cx="35941964" cy="2805684"/>
          </a:xfrm>
          <a:prstGeom prst="rect">
            <a:avLst/>
          </a:prstGeom>
          <a:noFill/>
        </p:spPr>
        <p:txBody>
          <a:bodyPr wrap="square" lIns="81071" tIns="40535" rIns="81071" bIns="40535" rtlCol="0">
            <a:spAutoFit/>
          </a:bodyPr>
          <a:lstStyle/>
          <a:p>
            <a:r>
              <a:rPr lang="en-US" sz="17700">
                <a:solidFill>
                  <a:schemeClr val="bg1"/>
                </a:solidFill>
                <a:latin typeface="Arial"/>
                <a:cs typeface="Arial"/>
              </a:rPr>
              <a:t>for </a:t>
            </a:r>
            <a:r>
              <a:rPr lang="en-US" sz="17700" dirty="0">
                <a:solidFill>
                  <a:schemeClr val="bg1"/>
                </a:solidFill>
                <a:latin typeface="Arial"/>
                <a:cs typeface="Arial"/>
              </a:rPr>
              <a:t>your attention</a:t>
            </a:r>
          </a:p>
        </p:txBody>
      </p:sp>
      <p:sp>
        <p:nvSpPr>
          <p:cNvPr id="2" name="Slide Number Placeholder 1">
            <a:extLst>
              <a:ext uri="{FF2B5EF4-FFF2-40B4-BE49-F238E27FC236}">
                <a16:creationId xmlns:a16="http://schemas.microsoft.com/office/drawing/2014/main" id="{21A420F7-B3B6-514C-A3A3-EED26AD66E8D}"/>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56</a:t>
            </a:fld>
            <a:endParaRPr lang="en-US"/>
          </a:p>
        </p:txBody>
      </p:sp>
    </p:spTree>
    <p:extLst>
      <p:ext uri="{BB962C8B-B14F-4D97-AF65-F5344CB8AC3E}">
        <p14:creationId xmlns:p14="http://schemas.microsoft.com/office/powerpoint/2010/main" val="866329807"/>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Reflection</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HOW DO WE DEFINE WELLBEING?</a:t>
            </a:r>
          </a:p>
        </p:txBody>
      </p:sp>
      <p:sp>
        <p:nvSpPr>
          <p:cNvPr id="8" name="Rounded Rectangle 7">
            <a:extLst>
              <a:ext uri="{FF2B5EF4-FFF2-40B4-BE49-F238E27FC236}">
                <a16:creationId xmlns:a16="http://schemas.microsoft.com/office/drawing/2014/main" id="{7F3A232A-9ECF-5B45-805E-8D90BE7578EE}"/>
              </a:ext>
            </a:extLst>
          </p:cNvPr>
          <p:cNvSpPr/>
          <p:nvPr/>
        </p:nvSpPr>
        <p:spPr>
          <a:xfrm>
            <a:off x="6267998" y="13331916"/>
            <a:ext cx="38211343" cy="10594884"/>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6E80B3B9-67B1-8D40-97A0-B8B46DB627DA}"/>
              </a:ext>
            </a:extLst>
          </p:cNvPr>
          <p:cNvSpPr/>
          <p:nvPr/>
        </p:nvSpPr>
        <p:spPr>
          <a:xfrm>
            <a:off x="4669404" y="11648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627FDF43-DCCA-F24D-86FF-4B1B0D44BB8D}"/>
              </a:ext>
            </a:extLst>
          </p:cNvPr>
          <p:cNvSpPr txBox="1"/>
          <p:nvPr/>
        </p:nvSpPr>
        <p:spPr>
          <a:xfrm>
            <a:off x="6212602" y="12268990"/>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3" name="Slide Number Placeholder 2">
            <a:extLst>
              <a:ext uri="{FF2B5EF4-FFF2-40B4-BE49-F238E27FC236}">
                <a16:creationId xmlns:a16="http://schemas.microsoft.com/office/drawing/2014/main" id="{F9826E96-4CCB-9F41-B05E-626CAAD281E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6</a:t>
            </a:fld>
            <a:endParaRPr lang="en-US"/>
          </a:p>
        </p:txBody>
      </p:sp>
      <p:sp>
        <p:nvSpPr>
          <p:cNvPr id="4" name="TextBox 3">
            <a:extLst>
              <a:ext uri="{FF2B5EF4-FFF2-40B4-BE49-F238E27FC236}">
                <a16:creationId xmlns:a16="http://schemas.microsoft.com/office/drawing/2014/main" id="{0B6794BC-7B5D-5BF9-9E75-BCFED123EFD6}"/>
              </a:ext>
            </a:extLst>
          </p:cNvPr>
          <p:cNvSpPr txBox="1"/>
          <p:nvPr/>
        </p:nvSpPr>
        <p:spPr>
          <a:xfrm>
            <a:off x="10586713" y="15785551"/>
            <a:ext cx="28971026" cy="5510419"/>
          </a:xfrm>
          <a:prstGeom prst="rect">
            <a:avLst/>
          </a:prstGeom>
          <a:noFill/>
        </p:spPr>
        <p:txBody>
          <a:bodyPr wrap="square" rtlCol="0">
            <a:spAutoFit/>
          </a:bodyPr>
          <a:lstStyle/>
          <a:p>
            <a:pPr>
              <a:lnSpc>
                <a:spcPts val="22000"/>
              </a:lnSpc>
            </a:pPr>
            <a:r>
              <a:rPr lang="en-US" sz="15000" dirty="0">
                <a:solidFill>
                  <a:srgbClr val="FFFCF5"/>
                </a:solidFill>
                <a:latin typeface="Roboto Light"/>
                <a:ea typeface="Roboto Light"/>
                <a:cs typeface="Roboto Light"/>
              </a:rPr>
              <a:t>How do you currently define wellbeing? Why?</a:t>
            </a:r>
          </a:p>
        </p:txBody>
      </p:sp>
    </p:spTree>
    <p:extLst>
      <p:ext uri="{BB962C8B-B14F-4D97-AF65-F5344CB8AC3E}">
        <p14:creationId xmlns:p14="http://schemas.microsoft.com/office/powerpoint/2010/main" val="1646272727"/>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Your Definition</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HOW DO WE DEFINE WELLBEING?</a:t>
            </a:r>
          </a:p>
        </p:txBody>
      </p:sp>
      <p:sp>
        <p:nvSpPr>
          <p:cNvPr id="7" name="Content Placeholder 2">
            <a:extLst>
              <a:ext uri="{FF2B5EF4-FFF2-40B4-BE49-F238E27FC236}">
                <a16:creationId xmlns:a16="http://schemas.microsoft.com/office/drawing/2014/main" id="{CE0E6CC6-726C-5548-8679-3C82F06DC93E}"/>
              </a:ext>
            </a:extLst>
          </p:cNvPr>
          <p:cNvSpPr>
            <a:spLocks noGrp="1"/>
          </p:cNvSpPr>
          <p:nvPr>
            <p:ph idx="1"/>
          </p:nvPr>
        </p:nvSpPr>
        <p:spPr>
          <a:xfrm>
            <a:off x="4669404" y="12114049"/>
            <a:ext cx="34497396" cy="14579396"/>
          </a:xfrm>
        </p:spPr>
        <p:txBody>
          <a:bodyPr>
            <a:noAutofit/>
          </a:bodyPr>
          <a:lstStyle/>
          <a:p>
            <a:pPr marL="0" indent="0">
              <a:lnSpc>
                <a:spcPct val="130000"/>
              </a:lnSpc>
              <a:buClr>
                <a:srgbClr val="CC6E16"/>
              </a:buClr>
              <a:buNone/>
            </a:pPr>
            <a:r>
              <a:rPr lang="en-US" sz="10000" dirty="0">
                <a:solidFill>
                  <a:srgbClr val="09101B"/>
                </a:solidFill>
                <a:latin typeface="Arial"/>
                <a:cs typeface="Arial"/>
              </a:rPr>
              <a:t>Does your definition include:</a:t>
            </a:r>
          </a:p>
          <a:p>
            <a:pPr>
              <a:lnSpc>
                <a:spcPct val="130000"/>
              </a:lnSpc>
              <a:buClr>
                <a:srgbClr val="475043"/>
              </a:buClr>
              <a:buFont typeface="Wingdings" pitchFamily="2" charset="2"/>
              <a:buChar char="§"/>
            </a:pPr>
            <a:r>
              <a:rPr lang="en-US" sz="10000" dirty="0">
                <a:solidFill>
                  <a:srgbClr val="09101B"/>
                </a:solidFill>
                <a:latin typeface="Arial"/>
                <a:cs typeface="Arial"/>
              </a:rPr>
              <a:t>Subjective aspects and/or objective aspects?</a:t>
            </a:r>
          </a:p>
          <a:p>
            <a:pPr>
              <a:lnSpc>
                <a:spcPct val="130000"/>
              </a:lnSpc>
              <a:buClr>
                <a:srgbClr val="475043"/>
              </a:buClr>
              <a:buFont typeface="Wingdings" pitchFamily="2" charset="2"/>
              <a:buChar char="§"/>
            </a:pPr>
            <a:r>
              <a:rPr lang="en-US" sz="10000" dirty="0">
                <a:solidFill>
                  <a:srgbClr val="09101B"/>
                </a:solidFill>
                <a:latin typeface="Arial"/>
                <a:cs typeface="Arial"/>
              </a:rPr>
              <a:t>Individual, group, or societal perspectives?</a:t>
            </a:r>
          </a:p>
          <a:p>
            <a:pPr>
              <a:lnSpc>
                <a:spcPct val="130000"/>
              </a:lnSpc>
              <a:buClr>
                <a:srgbClr val="475043"/>
              </a:buClr>
              <a:buFont typeface="Wingdings" pitchFamily="2" charset="2"/>
              <a:buChar char="§"/>
            </a:pPr>
            <a:r>
              <a:rPr lang="en-US" sz="10000" dirty="0">
                <a:solidFill>
                  <a:srgbClr val="09101B"/>
                </a:solidFill>
                <a:latin typeface="Arial"/>
                <a:cs typeface="Arial"/>
              </a:rPr>
              <a:t>Language that is accessible for everyday people?</a:t>
            </a:r>
          </a:p>
          <a:p>
            <a:pPr>
              <a:lnSpc>
                <a:spcPct val="130000"/>
              </a:lnSpc>
              <a:buClr>
                <a:srgbClr val="475043"/>
              </a:buClr>
              <a:buFont typeface="Wingdings" pitchFamily="2" charset="2"/>
              <a:buChar char="§"/>
            </a:pPr>
            <a:r>
              <a:rPr lang="en-US" sz="10000" dirty="0">
                <a:solidFill>
                  <a:srgbClr val="09101B"/>
                </a:solidFill>
                <a:latin typeface="Arial"/>
                <a:cs typeface="Arial"/>
              </a:rPr>
              <a:t>Different factors/dimensions of wellbeing?</a:t>
            </a:r>
          </a:p>
          <a:p>
            <a:pPr>
              <a:lnSpc>
                <a:spcPct val="130000"/>
              </a:lnSpc>
              <a:buClr>
                <a:srgbClr val="CC6E16"/>
              </a:buClr>
              <a:buFont typeface="Wingdings" pitchFamily="2" charset="2"/>
              <a:buChar char="§"/>
            </a:pPr>
            <a:endParaRPr lang="en-US" sz="10000" dirty="0">
              <a:solidFill>
                <a:srgbClr val="09101B"/>
              </a:solidFill>
              <a:latin typeface="Arial"/>
              <a:cs typeface="Arial"/>
            </a:endParaRPr>
          </a:p>
          <a:p>
            <a:pPr>
              <a:lnSpc>
                <a:spcPct val="130000"/>
              </a:lnSpc>
              <a:buClr>
                <a:srgbClr val="CC6E16"/>
              </a:buClr>
              <a:buFont typeface="Wingdings" pitchFamily="2" charset="2"/>
              <a:buChar char="§"/>
            </a:pPr>
            <a:endParaRPr lang="en-US" sz="10000" dirty="0">
              <a:solidFill>
                <a:srgbClr val="09101B"/>
              </a:solidFill>
              <a:latin typeface="Arial"/>
              <a:cs typeface="Arial"/>
            </a:endParaRPr>
          </a:p>
          <a:p>
            <a:pPr>
              <a:lnSpc>
                <a:spcPct val="130000"/>
              </a:lnSpc>
              <a:buClr>
                <a:srgbClr val="CC6E16"/>
              </a:buClr>
              <a:buFont typeface="Wingdings" pitchFamily="2" charset="2"/>
              <a:buChar char="§"/>
            </a:pPr>
            <a:endParaRPr lang="en-US" sz="10000" dirty="0">
              <a:solidFill>
                <a:srgbClr val="09101B"/>
              </a:solidFill>
              <a:latin typeface="Arial"/>
              <a:cs typeface="Arial"/>
            </a:endParaRPr>
          </a:p>
          <a:p>
            <a:pPr>
              <a:lnSpc>
                <a:spcPct val="130000"/>
              </a:lnSpc>
              <a:buClr>
                <a:srgbClr val="CC6E16"/>
              </a:buClr>
              <a:buFont typeface="Wingdings" pitchFamily="2" charset="2"/>
              <a:buChar char="§"/>
            </a:pPr>
            <a:endParaRPr lang="en-US" sz="10000" dirty="0">
              <a:solidFill>
                <a:srgbClr val="09101B"/>
              </a:solidFill>
              <a:latin typeface="Arial"/>
              <a:cs typeface="Arial"/>
            </a:endParaRPr>
          </a:p>
          <a:p>
            <a:pPr>
              <a:lnSpc>
                <a:spcPct val="130000"/>
              </a:lnSpc>
              <a:buClr>
                <a:srgbClr val="CC6E16"/>
              </a:buClr>
              <a:buFont typeface="Wingdings" pitchFamily="2" charset="2"/>
              <a:buChar char="§"/>
            </a:pPr>
            <a:endParaRPr lang="en-US" sz="10000" dirty="0">
              <a:solidFill>
                <a:srgbClr val="09101B"/>
              </a:solidFill>
              <a:latin typeface="Arial"/>
              <a:cs typeface="Arial"/>
            </a:endParaRPr>
          </a:p>
        </p:txBody>
      </p:sp>
      <p:sp>
        <p:nvSpPr>
          <p:cNvPr id="3" name="Slide Number Placeholder 2">
            <a:extLst>
              <a:ext uri="{FF2B5EF4-FFF2-40B4-BE49-F238E27FC236}">
                <a16:creationId xmlns:a16="http://schemas.microsoft.com/office/drawing/2014/main" id="{1EA182C2-F320-0544-B9D4-8F0AE2A706B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7</a:t>
            </a:fld>
            <a:endParaRPr lang="en-US"/>
          </a:p>
        </p:txBody>
      </p:sp>
      <p:grpSp>
        <p:nvGrpSpPr>
          <p:cNvPr id="16" name="Group 15">
            <a:extLst>
              <a:ext uri="{FF2B5EF4-FFF2-40B4-BE49-F238E27FC236}">
                <a16:creationId xmlns:a16="http://schemas.microsoft.com/office/drawing/2014/main" id="{FC5CDC75-41FD-3EEE-819E-3624CCB6B838}"/>
              </a:ext>
            </a:extLst>
          </p:cNvPr>
          <p:cNvGrpSpPr/>
          <p:nvPr/>
        </p:nvGrpSpPr>
        <p:grpSpPr>
          <a:xfrm>
            <a:off x="40760141" y="3736716"/>
            <a:ext cx="6233160" cy="6233160"/>
            <a:chOff x="40760141" y="3736716"/>
            <a:chExt cx="6233160" cy="6233160"/>
          </a:xfrm>
        </p:grpSpPr>
        <p:sp>
          <p:nvSpPr>
            <p:cNvPr id="8" name="Rectangle 7">
              <a:extLst>
                <a:ext uri="{FF2B5EF4-FFF2-40B4-BE49-F238E27FC236}">
                  <a16:creationId xmlns:a16="http://schemas.microsoft.com/office/drawing/2014/main" id="{A3BB1314-A784-83DB-3C4D-3677A1056E19}"/>
                </a:ext>
              </a:extLst>
            </p:cNvPr>
            <p:cNvSpPr/>
            <p:nvPr/>
          </p:nvSpPr>
          <p:spPr>
            <a:xfrm>
              <a:off x="40760141" y="3736716"/>
              <a:ext cx="6233160" cy="6233160"/>
            </a:xfrm>
            <a:prstGeom prst="rect">
              <a:avLst/>
            </a:prstGeom>
            <a:solidFill>
              <a:srgbClr val="47504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459F0B6-02E2-7331-8632-6131BE6E9CD2}"/>
                </a:ext>
              </a:extLst>
            </p:cNvPr>
            <p:cNvSpPr/>
            <p:nvPr/>
          </p:nvSpPr>
          <p:spPr>
            <a:xfrm>
              <a:off x="41713072" y="4714842"/>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1" name="TextBox 10">
              <a:extLst>
                <a:ext uri="{FF2B5EF4-FFF2-40B4-BE49-F238E27FC236}">
                  <a16:creationId xmlns:a16="http://schemas.microsoft.com/office/drawing/2014/main" id="{9B33C960-0412-E064-6045-C19F8D7C6CFA}"/>
                </a:ext>
              </a:extLst>
            </p:cNvPr>
            <p:cNvSpPr txBox="1"/>
            <p:nvPr/>
          </p:nvSpPr>
          <p:spPr>
            <a:xfrm>
              <a:off x="43176756" y="5335491"/>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grpSp>
      <p:grpSp>
        <p:nvGrpSpPr>
          <p:cNvPr id="17" name="Group 16">
            <a:extLst>
              <a:ext uri="{FF2B5EF4-FFF2-40B4-BE49-F238E27FC236}">
                <a16:creationId xmlns:a16="http://schemas.microsoft.com/office/drawing/2014/main" id="{531E2465-29CA-6177-B0F2-5D94AB39BCA5}"/>
              </a:ext>
            </a:extLst>
          </p:cNvPr>
          <p:cNvGrpSpPr/>
          <p:nvPr/>
        </p:nvGrpSpPr>
        <p:grpSpPr>
          <a:xfrm>
            <a:off x="40760141" y="11750779"/>
            <a:ext cx="6233160" cy="6233160"/>
            <a:chOff x="40760141" y="11750779"/>
            <a:chExt cx="6233160" cy="6233160"/>
          </a:xfrm>
        </p:grpSpPr>
        <p:sp>
          <p:nvSpPr>
            <p:cNvPr id="4" name="Rectangle 3">
              <a:extLst>
                <a:ext uri="{FF2B5EF4-FFF2-40B4-BE49-F238E27FC236}">
                  <a16:creationId xmlns:a16="http://schemas.microsoft.com/office/drawing/2014/main" id="{4D572F9E-E85C-1533-1168-6FA051127B3C}"/>
                </a:ext>
              </a:extLst>
            </p:cNvPr>
            <p:cNvSpPr/>
            <p:nvPr/>
          </p:nvSpPr>
          <p:spPr>
            <a:xfrm>
              <a:off x="40760141" y="11750779"/>
              <a:ext cx="6233160" cy="6233160"/>
            </a:xfrm>
            <a:prstGeom prst="rect">
              <a:avLst/>
            </a:prstGeom>
            <a:solidFill>
              <a:srgbClr val="47504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EA3F777-4C36-9593-3BB2-395DC1FDE4B1}"/>
                </a:ext>
              </a:extLst>
            </p:cNvPr>
            <p:cNvSpPr/>
            <p:nvPr/>
          </p:nvSpPr>
          <p:spPr>
            <a:xfrm>
              <a:off x="41713072" y="12686234"/>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3" name="TextBox 12">
              <a:extLst>
                <a:ext uri="{FF2B5EF4-FFF2-40B4-BE49-F238E27FC236}">
                  <a16:creationId xmlns:a16="http://schemas.microsoft.com/office/drawing/2014/main" id="{11BFC665-EA7B-83E0-6BEF-4DA49E9BAD2B}"/>
                </a:ext>
              </a:extLst>
            </p:cNvPr>
            <p:cNvSpPr txBox="1"/>
            <p:nvPr/>
          </p:nvSpPr>
          <p:spPr>
            <a:xfrm>
              <a:off x="43176756" y="13306883"/>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grpSp>
      <p:grpSp>
        <p:nvGrpSpPr>
          <p:cNvPr id="18" name="Group 17">
            <a:extLst>
              <a:ext uri="{FF2B5EF4-FFF2-40B4-BE49-F238E27FC236}">
                <a16:creationId xmlns:a16="http://schemas.microsoft.com/office/drawing/2014/main" id="{95B9FC8D-1900-F224-F689-947317071937}"/>
              </a:ext>
            </a:extLst>
          </p:cNvPr>
          <p:cNvGrpSpPr/>
          <p:nvPr/>
        </p:nvGrpSpPr>
        <p:grpSpPr>
          <a:xfrm>
            <a:off x="40760141" y="20210068"/>
            <a:ext cx="6233160" cy="6233160"/>
            <a:chOff x="40760141" y="20210068"/>
            <a:chExt cx="6233160" cy="6233160"/>
          </a:xfrm>
        </p:grpSpPr>
        <p:sp>
          <p:nvSpPr>
            <p:cNvPr id="9" name="Rectangle 8">
              <a:extLst>
                <a:ext uri="{FF2B5EF4-FFF2-40B4-BE49-F238E27FC236}">
                  <a16:creationId xmlns:a16="http://schemas.microsoft.com/office/drawing/2014/main" id="{35CE3122-05EC-6051-8841-F5A069AA714D}"/>
                </a:ext>
              </a:extLst>
            </p:cNvPr>
            <p:cNvSpPr/>
            <p:nvPr/>
          </p:nvSpPr>
          <p:spPr>
            <a:xfrm>
              <a:off x="40760141" y="20210068"/>
              <a:ext cx="6233160" cy="6233160"/>
            </a:xfrm>
            <a:prstGeom prst="rect">
              <a:avLst/>
            </a:prstGeom>
            <a:solidFill>
              <a:srgbClr val="47504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18F1D665-3A7E-FCE4-168F-BAE461B18898}"/>
                </a:ext>
              </a:extLst>
            </p:cNvPr>
            <p:cNvSpPr/>
            <p:nvPr/>
          </p:nvSpPr>
          <p:spPr>
            <a:xfrm>
              <a:off x="41713072" y="21140197"/>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5" name="TextBox 14">
              <a:extLst>
                <a:ext uri="{FF2B5EF4-FFF2-40B4-BE49-F238E27FC236}">
                  <a16:creationId xmlns:a16="http://schemas.microsoft.com/office/drawing/2014/main" id="{6249A33A-E7A1-6032-A596-FA31BF3AAE9E}"/>
                </a:ext>
              </a:extLst>
            </p:cNvPr>
            <p:cNvSpPr txBox="1"/>
            <p:nvPr/>
          </p:nvSpPr>
          <p:spPr>
            <a:xfrm>
              <a:off x="43176756" y="21760846"/>
              <a:ext cx="2775516" cy="3083907"/>
            </a:xfrm>
            <a:prstGeom prst="rect">
              <a:avLst/>
            </a:prstGeom>
            <a:noFill/>
          </p:spPr>
          <p:txBody>
            <a:bodyPr wrap="square" lIns="6080" tIns="3041" rIns="6080" bIns="3041" rtlCol="0">
              <a:spAutoFit/>
            </a:bodyPr>
            <a:lstStyle/>
            <a:p>
              <a:r>
                <a:rPr lang="en-US" sz="20000" dirty="0">
                  <a:solidFill>
                    <a:srgbClr val="FFFCF5"/>
                  </a:solidFill>
                  <a:latin typeface="Arial" panose="020B0604020202020204" pitchFamily="34" charset="0"/>
                  <a:ea typeface="Roboto Slab" pitchFamily="2" charset="0"/>
                  <a:cs typeface="Arial" panose="020B0604020202020204" pitchFamily="34" charset="0"/>
                </a:rPr>
                <a:t>?</a:t>
              </a:r>
            </a:p>
          </p:txBody>
        </p:sp>
      </p:grpSp>
    </p:spTree>
    <p:extLst>
      <p:ext uri="{BB962C8B-B14F-4D97-AF65-F5344CB8AC3E}">
        <p14:creationId xmlns:p14="http://schemas.microsoft.com/office/powerpoint/2010/main" val="3174792622"/>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A Working Definition</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HOW DO WE DEFINE WELLBEING?</a:t>
            </a:r>
          </a:p>
        </p:txBody>
      </p:sp>
      <p:sp>
        <p:nvSpPr>
          <p:cNvPr id="8" name="Rounded Rectangle 7">
            <a:extLst>
              <a:ext uri="{FF2B5EF4-FFF2-40B4-BE49-F238E27FC236}">
                <a16:creationId xmlns:a16="http://schemas.microsoft.com/office/drawing/2014/main" id="{A76716B3-D832-7449-ABBB-05BEE86FA62E}"/>
              </a:ext>
            </a:extLst>
          </p:cNvPr>
          <p:cNvSpPr/>
          <p:nvPr/>
        </p:nvSpPr>
        <p:spPr>
          <a:xfrm>
            <a:off x="6219091" y="11807916"/>
            <a:ext cx="38211343" cy="13359912"/>
          </a:xfrm>
          <a:prstGeom prst="roundRect">
            <a:avLst>
              <a:gd name="adj" fmla="val 8397"/>
            </a:avLst>
          </a:prstGeom>
          <a:solidFill>
            <a:srgbClr val="47504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51000" tIns="351000" rIns="351000" bIns="351000" rtlCol="0" anchor="ctr"/>
          <a:lstStyle/>
          <a:p>
            <a:pPr>
              <a:lnSpc>
                <a:spcPct val="150000"/>
              </a:lnSpc>
            </a:pPr>
            <a:endParaRPr lang="en-JM" sz="12000" dirty="0">
              <a:solidFill>
                <a:schemeClr val="bg1"/>
              </a:solidFill>
              <a:latin typeface="Roboto Light"/>
              <a:ea typeface="Roboto Light"/>
              <a:cs typeface="Roboto Light"/>
            </a:endParaRPr>
          </a:p>
        </p:txBody>
      </p:sp>
      <p:sp>
        <p:nvSpPr>
          <p:cNvPr id="9" name="Oval 8">
            <a:extLst>
              <a:ext uri="{FF2B5EF4-FFF2-40B4-BE49-F238E27FC236}">
                <a16:creationId xmlns:a16="http://schemas.microsoft.com/office/drawing/2014/main" id="{B735AAE8-3F8E-444D-9734-511A2EF588B2}"/>
              </a:ext>
            </a:extLst>
          </p:cNvPr>
          <p:cNvSpPr/>
          <p:nvPr/>
        </p:nvSpPr>
        <p:spPr>
          <a:xfrm>
            <a:off x="4620497" y="10124341"/>
            <a:ext cx="4318714" cy="4325207"/>
          </a:xfrm>
          <a:prstGeom prst="ellipse">
            <a:avLst/>
          </a:prstGeom>
          <a:solidFill>
            <a:srgbClr val="ECBA2B"/>
          </a:solidFill>
          <a:ln>
            <a:noFill/>
          </a:ln>
          <a:effectLst/>
        </p:spPr>
        <p:style>
          <a:lnRef idx="1">
            <a:schemeClr val="accent1"/>
          </a:lnRef>
          <a:fillRef idx="3">
            <a:schemeClr val="accent1"/>
          </a:fillRef>
          <a:effectRef idx="2">
            <a:schemeClr val="accent1"/>
          </a:effectRef>
          <a:fontRef idx="minor">
            <a:schemeClr val="lt1"/>
          </a:fontRef>
        </p:style>
        <p:txBody>
          <a:bodyPr lIns="6858" tIns="3429" rIns="6858" bIns="3429" rtlCol="0" anchor="ctr"/>
          <a:lstStyle/>
          <a:p>
            <a:pPr algn="ctr"/>
            <a:endParaRPr lang="en-US" sz="1350"/>
          </a:p>
        </p:txBody>
      </p:sp>
      <p:sp>
        <p:nvSpPr>
          <p:cNvPr id="10" name="TextBox 9">
            <a:extLst>
              <a:ext uri="{FF2B5EF4-FFF2-40B4-BE49-F238E27FC236}">
                <a16:creationId xmlns:a16="http://schemas.microsoft.com/office/drawing/2014/main" id="{5E912730-D786-BA48-AE96-A96D39C95D85}"/>
              </a:ext>
            </a:extLst>
          </p:cNvPr>
          <p:cNvSpPr txBox="1"/>
          <p:nvPr/>
        </p:nvSpPr>
        <p:spPr>
          <a:xfrm>
            <a:off x="10537805" y="14281771"/>
            <a:ext cx="31594933" cy="5290103"/>
          </a:xfrm>
          <a:prstGeom prst="rect">
            <a:avLst/>
          </a:prstGeom>
          <a:noFill/>
        </p:spPr>
        <p:txBody>
          <a:bodyPr wrap="square" rtlCol="0">
            <a:spAutoFit/>
          </a:bodyPr>
          <a:lstStyle/>
          <a:p>
            <a:pPr>
              <a:lnSpc>
                <a:spcPct val="150000"/>
              </a:lnSpc>
            </a:pPr>
            <a:r>
              <a:rPr lang="en-US" sz="12000" dirty="0">
                <a:solidFill>
                  <a:srgbClr val="FFFCF5"/>
                </a:solidFill>
                <a:latin typeface="Arial" panose="020B0604020202020204" pitchFamily="34" charset="0"/>
                <a:ea typeface="Roboto Light"/>
                <a:cs typeface="Arial" panose="020B0604020202020204" pitchFamily="34" charset="0"/>
              </a:rPr>
              <a:t>“Wellbeing is </a:t>
            </a:r>
            <a:r>
              <a:rPr lang="en-US" sz="12000" i="1" dirty="0">
                <a:solidFill>
                  <a:srgbClr val="FFFCF5"/>
                </a:solidFill>
                <a:latin typeface="Arial" panose="020B0604020202020204" pitchFamily="34" charset="0"/>
                <a:ea typeface="Roboto Light"/>
                <a:cs typeface="Arial" panose="020B0604020202020204" pitchFamily="34" charset="0"/>
              </a:rPr>
              <a:t>our</a:t>
            </a:r>
            <a:r>
              <a:rPr lang="en-US" sz="12000" dirty="0">
                <a:solidFill>
                  <a:srgbClr val="FFFCF5"/>
                </a:solidFill>
                <a:latin typeface="Arial" panose="020B0604020202020204" pitchFamily="34" charset="0"/>
                <a:ea typeface="Roboto Light"/>
                <a:cs typeface="Arial" panose="020B0604020202020204" pitchFamily="34" charset="0"/>
              </a:rPr>
              <a:t> ability to </a:t>
            </a:r>
            <a:r>
              <a:rPr lang="en-US" sz="12000" i="1" dirty="0">
                <a:solidFill>
                  <a:srgbClr val="FFFCF5"/>
                </a:solidFill>
                <a:latin typeface="Arial" panose="020B0604020202020204" pitchFamily="34" charset="0"/>
                <a:ea typeface="Roboto Light"/>
                <a:cs typeface="Arial" panose="020B0604020202020204" pitchFamily="34" charset="0"/>
              </a:rPr>
              <a:t>feel</a:t>
            </a:r>
            <a:r>
              <a:rPr lang="en-US" sz="12000" dirty="0">
                <a:solidFill>
                  <a:srgbClr val="FFFCF5"/>
                </a:solidFill>
                <a:latin typeface="Arial" panose="020B0604020202020204" pitchFamily="34" charset="0"/>
                <a:ea typeface="Roboto Light"/>
                <a:cs typeface="Arial" panose="020B0604020202020204" pitchFamily="34" charset="0"/>
              </a:rPr>
              <a:t> good and </a:t>
            </a:r>
            <a:r>
              <a:rPr lang="en-US" sz="12000" i="1" dirty="0">
                <a:solidFill>
                  <a:srgbClr val="FFFCF5"/>
                </a:solidFill>
                <a:latin typeface="Arial" panose="020B0604020202020204" pitchFamily="34" charset="0"/>
                <a:ea typeface="Roboto Light"/>
                <a:cs typeface="Arial" panose="020B0604020202020204" pitchFamily="34" charset="0"/>
              </a:rPr>
              <a:t>function</a:t>
            </a:r>
            <a:r>
              <a:rPr lang="en-US" sz="12000" dirty="0">
                <a:solidFill>
                  <a:srgbClr val="FFFCF5"/>
                </a:solidFill>
                <a:latin typeface="Arial" panose="020B0604020202020204" pitchFamily="34" charset="0"/>
                <a:ea typeface="Roboto Light"/>
                <a:cs typeface="Arial" panose="020B0604020202020204" pitchFamily="34" charset="0"/>
              </a:rPr>
              <a:t> effectively.” </a:t>
            </a:r>
          </a:p>
        </p:txBody>
      </p:sp>
      <p:sp>
        <p:nvSpPr>
          <p:cNvPr id="11" name="TextBox 10">
            <a:extLst>
              <a:ext uri="{FF2B5EF4-FFF2-40B4-BE49-F238E27FC236}">
                <a16:creationId xmlns:a16="http://schemas.microsoft.com/office/drawing/2014/main" id="{98C081E0-815F-7740-BE93-5CBE2570B3FE}"/>
              </a:ext>
            </a:extLst>
          </p:cNvPr>
          <p:cNvSpPr txBox="1"/>
          <p:nvPr/>
        </p:nvSpPr>
        <p:spPr>
          <a:xfrm>
            <a:off x="5924785" y="10342307"/>
            <a:ext cx="2775516" cy="6931114"/>
          </a:xfrm>
          <a:prstGeom prst="rect">
            <a:avLst/>
          </a:prstGeom>
          <a:noFill/>
        </p:spPr>
        <p:txBody>
          <a:bodyPr wrap="square" lIns="6080" tIns="3041" rIns="6080" bIns="3041" rtlCol="0">
            <a:spAutoFit/>
          </a:bodyPr>
          <a:lstStyle/>
          <a:p>
            <a:r>
              <a:rPr lang="en-US" sz="45000" dirty="0">
                <a:solidFill>
                  <a:srgbClr val="FFFCF5"/>
                </a:solidFill>
                <a:latin typeface="Arial" panose="020B0604020202020204" pitchFamily="34" charset="0"/>
                <a:ea typeface="Roboto Slab" pitchFamily="2" charset="0"/>
                <a:cs typeface="Arial" panose="020B0604020202020204" pitchFamily="34" charset="0"/>
              </a:rPr>
              <a:t>”</a:t>
            </a:r>
          </a:p>
        </p:txBody>
      </p:sp>
      <p:sp>
        <p:nvSpPr>
          <p:cNvPr id="12" name="Rectangle 11">
            <a:extLst>
              <a:ext uri="{FF2B5EF4-FFF2-40B4-BE49-F238E27FC236}">
                <a16:creationId xmlns:a16="http://schemas.microsoft.com/office/drawing/2014/main" id="{17FF6201-F0BE-EA4B-8E59-DC0722DC4319}"/>
              </a:ext>
            </a:extLst>
          </p:cNvPr>
          <p:cNvSpPr/>
          <p:nvPr/>
        </p:nvSpPr>
        <p:spPr>
          <a:xfrm>
            <a:off x="28197293" y="20747708"/>
            <a:ext cx="11405110" cy="1569660"/>
          </a:xfrm>
          <a:prstGeom prst="rect">
            <a:avLst/>
          </a:prstGeom>
        </p:spPr>
        <p:txBody>
          <a:bodyPr wrap="none">
            <a:spAutoFit/>
          </a:bodyPr>
          <a:lstStyle/>
          <a:p>
            <a:r>
              <a:rPr lang="en-JM" sz="9600" dirty="0">
                <a:solidFill>
                  <a:srgbClr val="FFFCF5"/>
                </a:solidFill>
                <a:latin typeface="Arial" panose="020B0604020202020204" pitchFamily="34" charset="0"/>
                <a:ea typeface="Roboto Light"/>
                <a:cs typeface="Arial" panose="020B0604020202020204" pitchFamily="34" charset="0"/>
              </a:rPr>
              <a:t>– </a:t>
            </a:r>
            <a:r>
              <a:rPr lang="en-JM" sz="9600" dirty="0" err="1">
                <a:solidFill>
                  <a:srgbClr val="FFFCF5"/>
                </a:solidFill>
                <a:latin typeface="Arial" panose="020B0604020202020204" pitchFamily="34" charset="0"/>
                <a:ea typeface="Roboto Light"/>
                <a:cs typeface="Arial" panose="020B0604020202020204" pitchFamily="34" charset="0"/>
              </a:rPr>
              <a:t>Dr.</a:t>
            </a:r>
            <a:r>
              <a:rPr lang="en-JM" sz="9600" dirty="0">
                <a:solidFill>
                  <a:srgbClr val="FFFCF5"/>
                </a:solidFill>
                <a:latin typeface="Arial" panose="020B0604020202020204" pitchFamily="34" charset="0"/>
                <a:ea typeface="Roboto Light"/>
                <a:cs typeface="Arial" panose="020B0604020202020204" pitchFamily="34" charset="0"/>
              </a:rPr>
              <a:t> Felicia Huppert</a:t>
            </a:r>
          </a:p>
        </p:txBody>
      </p:sp>
      <p:sp>
        <p:nvSpPr>
          <p:cNvPr id="3" name="Slide Number Placeholder 2">
            <a:extLst>
              <a:ext uri="{FF2B5EF4-FFF2-40B4-BE49-F238E27FC236}">
                <a16:creationId xmlns:a16="http://schemas.microsoft.com/office/drawing/2014/main" id="{6C79AA0F-8A3C-D843-B9A0-E78546FDBD87}"/>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8</a:t>
            </a:fld>
            <a:endParaRPr lang="en-US" dirty="0"/>
          </a:p>
        </p:txBody>
      </p:sp>
    </p:spTree>
    <p:extLst>
      <p:ext uri="{BB962C8B-B14F-4D97-AF65-F5344CB8AC3E}">
        <p14:creationId xmlns:p14="http://schemas.microsoft.com/office/powerpoint/2010/main" val="2640706072"/>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7FDF7"/>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5DAB01E-3EAA-F952-2A45-1F5719545F9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3740725" y="794"/>
            <a:ext cx="17383125" cy="28755975"/>
          </a:xfrm>
          <a:prstGeom prst="rect">
            <a:avLst/>
          </a:prstGeom>
        </p:spPr>
      </p:pic>
      <p:sp>
        <p:nvSpPr>
          <p:cNvPr id="2" name="Title 1"/>
          <p:cNvSpPr>
            <a:spLocks noGrp="1"/>
          </p:cNvSpPr>
          <p:nvPr>
            <p:ph type="title"/>
          </p:nvPr>
        </p:nvSpPr>
        <p:spPr>
          <a:xfrm>
            <a:off x="4246750" y="4208411"/>
            <a:ext cx="46011465" cy="3963820"/>
          </a:xfrm>
        </p:spPr>
        <p:txBody>
          <a:bodyPr>
            <a:normAutofit/>
          </a:bodyPr>
          <a:lstStyle/>
          <a:p>
            <a:pPr algn="l"/>
            <a:r>
              <a:rPr lang="en-US" sz="17700" b="1" dirty="0">
                <a:solidFill>
                  <a:srgbClr val="09101B"/>
                </a:solidFill>
                <a:latin typeface="Arial"/>
                <a:cs typeface="Arial"/>
              </a:rPr>
              <a:t>Why This Definition?</a:t>
            </a:r>
          </a:p>
        </p:txBody>
      </p:sp>
      <p:sp>
        <p:nvSpPr>
          <p:cNvPr id="5" name="Rectangle 4"/>
          <p:cNvSpPr/>
          <p:nvPr/>
        </p:nvSpPr>
        <p:spPr>
          <a:xfrm>
            <a:off x="5092064" y="8490793"/>
            <a:ext cx="4347201" cy="160467"/>
          </a:xfrm>
          <a:prstGeom prst="rect">
            <a:avLst/>
          </a:prstGeom>
          <a:solidFill>
            <a:srgbClr val="ECBA2B"/>
          </a:solidFill>
          <a:ln>
            <a:solidFill>
              <a:srgbClr val="ECBA2B"/>
            </a:solidFill>
          </a:ln>
          <a:effectLst/>
        </p:spPr>
        <p:style>
          <a:lnRef idx="1">
            <a:schemeClr val="accent1"/>
          </a:lnRef>
          <a:fillRef idx="3">
            <a:schemeClr val="accent1"/>
          </a:fillRef>
          <a:effectRef idx="2">
            <a:schemeClr val="accent1"/>
          </a:effectRef>
          <a:fontRef idx="minor">
            <a:schemeClr val="lt1"/>
          </a:fontRef>
        </p:style>
        <p:txBody>
          <a:bodyPr lIns="81071" tIns="40535" rIns="81071" bIns="40535" rtlCol="0" anchor="ctr"/>
          <a:lstStyle/>
          <a:p>
            <a:pPr algn="ctr"/>
            <a:endParaRPr lang="en-US">
              <a:solidFill>
                <a:srgbClr val="E63A45"/>
              </a:solidFill>
            </a:endParaRPr>
          </a:p>
        </p:txBody>
      </p:sp>
      <p:sp>
        <p:nvSpPr>
          <p:cNvPr id="6" name="TextBox 5"/>
          <p:cNvSpPr txBox="1"/>
          <p:nvPr/>
        </p:nvSpPr>
        <p:spPr>
          <a:xfrm>
            <a:off x="4669404" y="3407026"/>
            <a:ext cx="23527889" cy="1451467"/>
          </a:xfrm>
          <a:prstGeom prst="rect">
            <a:avLst/>
          </a:prstGeom>
          <a:noFill/>
        </p:spPr>
        <p:txBody>
          <a:bodyPr wrap="square" lIns="81071" tIns="40535" rIns="81071" bIns="40535" rtlCol="0">
            <a:spAutoFit/>
          </a:bodyPr>
          <a:lstStyle/>
          <a:p>
            <a:r>
              <a:rPr lang="en-US" spc="532" dirty="0">
                <a:solidFill>
                  <a:srgbClr val="475043"/>
                </a:solidFill>
                <a:latin typeface="Arial"/>
                <a:cs typeface="Arial"/>
              </a:rPr>
              <a:t>HOW DO WE DEFINE WELLBEING?</a:t>
            </a:r>
          </a:p>
        </p:txBody>
      </p:sp>
      <p:sp>
        <p:nvSpPr>
          <p:cNvPr id="7" name="Content Placeholder 2">
            <a:extLst>
              <a:ext uri="{FF2B5EF4-FFF2-40B4-BE49-F238E27FC236}">
                <a16:creationId xmlns:a16="http://schemas.microsoft.com/office/drawing/2014/main" id="{CE0E6CC6-726C-5548-8679-3C82F06DC93E}"/>
              </a:ext>
            </a:extLst>
          </p:cNvPr>
          <p:cNvSpPr>
            <a:spLocks noGrp="1"/>
          </p:cNvSpPr>
          <p:nvPr>
            <p:ph idx="1"/>
          </p:nvPr>
        </p:nvSpPr>
        <p:spPr>
          <a:xfrm>
            <a:off x="4669404" y="10841830"/>
            <a:ext cx="27692405" cy="14579396"/>
          </a:xfrm>
        </p:spPr>
        <p:txBody>
          <a:bodyPr>
            <a:noAutofit/>
          </a:bodyPr>
          <a:lstStyle/>
          <a:p>
            <a:pPr marL="0" indent="0">
              <a:lnSpc>
                <a:spcPct val="130000"/>
              </a:lnSpc>
              <a:buClr>
                <a:srgbClr val="CC6E16"/>
              </a:buClr>
              <a:buNone/>
            </a:pPr>
            <a:r>
              <a:rPr lang="en-US" sz="10000" dirty="0">
                <a:solidFill>
                  <a:srgbClr val="09101B"/>
                </a:solidFill>
                <a:latin typeface="Arial"/>
                <a:cs typeface="Arial"/>
              </a:rPr>
              <a:t>It is accessible, specific, yet inclusive:</a:t>
            </a:r>
          </a:p>
          <a:p>
            <a:pPr>
              <a:lnSpc>
                <a:spcPct val="130000"/>
              </a:lnSpc>
              <a:buClr>
                <a:srgbClr val="475043"/>
              </a:buClr>
              <a:buFont typeface="Wingdings" pitchFamily="2" charset="2"/>
              <a:buChar char="§"/>
            </a:pPr>
            <a:r>
              <a:rPr lang="en-US" sz="10000" dirty="0">
                <a:solidFill>
                  <a:srgbClr val="09101B"/>
                </a:solidFill>
                <a:latin typeface="Arial"/>
                <a:cs typeface="Arial"/>
              </a:rPr>
              <a:t>Feel good = subjective experience</a:t>
            </a:r>
          </a:p>
          <a:p>
            <a:pPr>
              <a:lnSpc>
                <a:spcPct val="130000"/>
              </a:lnSpc>
              <a:buClr>
                <a:srgbClr val="475043"/>
              </a:buClr>
              <a:buFont typeface="Wingdings" pitchFamily="2" charset="2"/>
              <a:buChar char="§"/>
            </a:pPr>
            <a:r>
              <a:rPr lang="en-US" sz="10000" dirty="0">
                <a:solidFill>
                  <a:srgbClr val="09101B"/>
                </a:solidFill>
                <a:latin typeface="Arial"/>
                <a:cs typeface="Arial"/>
              </a:rPr>
              <a:t>Function effectively = objective measurables</a:t>
            </a:r>
          </a:p>
          <a:p>
            <a:pPr>
              <a:lnSpc>
                <a:spcPct val="130000"/>
              </a:lnSpc>
              <a:buClr>
                <a:srgbClr val="475043"/>
              </a:buClr>
              <a:buFont typeface="Wingdings" pitchFamily="2" charset="2"/>
              <a:buChar char="§"/>
            </a:pPr>
            <a:r>
              <a:rPr lang="en-US" sz="10000" dirty="0">
                <a:solidFill>
                  <a:srgbClr val="09101B"/>
                </a:solidFill>
                <a:latin typeface="Arial"/>
                <a:cs typeface="Arial"/>
              </a:rPr>
              <a:t>Our = can refer to one or many, in variety of contexts</a:t>
            </a:r>
          </a:p>
          <a:p>
            <a:pPr>
              <a:lnSpc>
                <a:spcPct val="130000"/>
              </a:lnSpc>
              <a:buClr>
                <a:srgbClr val="475043"/>
              </a:buClr>
              <a:buFont typeface="Wingdings" pitchFamily="2" charset="2"/>
              <a:buChar char="§"/>
            </a:pPr>
            <a:r>
              <a:rPr lang="en-US" sz="10000" dirty="0">
                <a:solidFill>
                  <a:srgbClr val="09101B"/>
                </a:solidFill>
                <a:latin typeface="Arial"/>
                <a:cs typeface="Arial"/>
              </a:rPr>
              <a:t>Ability = dynamic skills and resources, not a stagnant “state”</a:t>
            </a:r>
          </a:p>
        </p:txBody>
      </p:sp>
      <p:sp>
        <p:nvSpPr>
          <p:cNvPr id="3" name="Slide Number Placeholder 2">
            <a:extLst>
              <a:ext uri="{FF2B5EF4-FFF2-40B4-BE49-F238E27FC236}">
                <a16:creationId xmlns:a16="http://schemas.microsoft.com/office/drawing/2014/main" id="{1EA182C2-F320-0544-B9D4-8F0AE2A706B1}"/>
              </a:ext>
            </a:extLst>
          </p:cNvPr>
          <p:cNvSpPr>
            <a:spLocks noGrp="1"/>
          </p:cNvSpPr>
          <p:nvPr>
            <p:ph type="sldNum" sz="quarter" idx="12"/>
          </p:nvPr>
        </p:nvSpPr>
        <p:spPr>
          <a:xfrm>
            <a:off x="36638761" y="26654004"/>
            <a:ext cx="11928899" cy="1531074"/>
          </a:xfrm>
          <a:prstGeom prst="rect">
            <a:avLst/>
          </a:prstGeom>
        </p:spPr>
        <p:txBody>
          <a:bodyPr/>
          <a:lstStyle/>
          <a:p>
            <a:fld id="{7CA9BF71-2ECD-7E4E-A1A8-85694276B60E}" type="slidenum">
              <a:rPr lang="en-US" smtClean="0"/>
              <a:t>9</a:t>
            </a:fld>
            <a:endParaRPr lang="en-US"/>
          </a:p>
        </p:txBody>
      </p:sp>
    </p:spTree>
    <p:extLst>
      <p:ext uri="{BB962C8B-B14F-4D97-AF65-F5344CB8AC3E}">
        <p14:creationId xmlns:p14="http://schemas.microsoft.com/office/powerpoint/2010/main" val="1263217190"/>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
      <a:dk1>
        <a:srgbClr val="0B1019"/>
      </a:dk1>
      <a:lt1>
        <a:srgbClr val="EDEDED"/>
      </a:lt1>
      <a:dk2>
        <a:srgbClr val="6F6E6E"/>
      </a:dk2>
      <a:lt2>
        <a:srgbClr val="6F6E6E"/>
      </a:lt2>
      <a:accent1>
        <a:srgbClr val="E43C50"/>
      </a:accent1>
      <a:accent2>
        <a:srgbClr val="4E7993"/>
      </a:accent2>
      <a:accent3>
        <a:srgbClr val="233651"/>
      </a:accent3>
      <a:accent4>
        <a:srgbClr val="F0F9F0"/>
      </a:accent4>
      <a:accent5>
        <a:srgbClr val="9A373E"/>
      </a:accent5>
      <a:accent6>
        <a:srgbClr val="A1191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7439</TotalTime>
  <Words>2186</Words>
  <Application>Microsoft Office PowerPoint</Application>
  <PresentationFormat>Custom</PresentationFormat>
  <Paragraphs>396</Paragraphs>
  <Slides>56</Slides>
  <Notes>50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Arial</vt:lpstr>
      <vt:lpstr>Calibri</vt:lpstr>
      <vt:lpstr>Lato Light</vt:lpstr>
      <vt:lpstr>Roboto</vt:lpstr>
      <vt:lpstr>Roboto Light</vt:lpstr>
      <vt:lpstr>Wingdings</vt:lpstr>
      <vt:lpstr>Office Theme</vt:lpstr>
      <vt:lpstr>PowerPoint Presentation</vt:lpstr>
      <vt:lpstr>A gentle reminder</vt:lpstr>
      <vt:lpstr>Reflection</vt:lpstr>
      <vt:lpstr>This presentation</vt:lpstr>
      <vt:lpstr>PowerPoint Presentation</vt:lpstr>
      <vt:lpstr>Reflection</vt:lpstr>
      <vt:lpstr>Your Definition</vt:lpstr>
      <vt:lpstr>A Working Definition</vt:lpstr>
      <vt:lpstr>Why This Definition?</vt:lpstr>
      <vt:lpstr>Rewire</vt:lpstr>
      <vt:lpstr>PowerPoint Presentation</vt:lpstr>
      <vt:lpstr>Reflect</vt:lpstr>
      <vt:lpstr>Traditional psychology</vt:lpstr>
      <vt:lpstr>Traditional psychology</vt:lpstr>
      <vt:lpstr>Positive psychology</vt:lpstr>
      <vt:lpstr>Positive psychology</vt:lpstr>
      <vt:lpstr>A Working Definition</vt:lpstr>
      <vt:lpstr>The PERMAH Framework</vt:lpstr>
      <vt:lpstr>The PERMAH Framework</vt:lpstr>
      <vt:lpstr>PERMAH Framework</vt:lpstr>
      <vt:lpstr>Example: Workers with higher wellbeing</vt:lpstr>
      <vt:lpstr>PERMAH Examples</vt:lpstr>
      <vt:lpstr>Rewire</vt:lpstr>
      <vt:lpstr>The PERMAH Framework</vt:lpstr>
      <vt:lpstr>PowerPoint Presentation</vt:lpstr>
      <vt:lpstr>Reflect</vt:lpstr>
      <vt:lpstr>Feeling good: Hedonic Wellbeing</vt:lpstr>
      <vt:lpstr>Defining Hedonic Wellbeing</vt:lpstr>
      <vt:lpstr>Feeling good: Hedonic Wellbeing</vt:lpstr>
      <vt:lpstr>Evaluating Hedonic Wellbeing</vt:lpstr>
      <vt:lpstr>Doing good: Eudaimonic Wellbeing</vt:lpstr>
      <vt:lpstr>Defining Eudaimonic Wellbeing</vt:lpstr>
      <vt:lpstr>Evaluating Eudaimonic Wellbeing</vt:lpstr>
      <vt:lpstr>Doing good: Eudaimonic Wellbeing</vt:lpstr>
      <vt:lpstr>Hedonic or Eudaimonic wellbeing? </vt:lpstr>
      <vt:lpstr>Hedonic or Eudaimonic wellbeing? </vt:lpstr>
      <vt:lpstr>Our wellbeing goals</vt:lpstr>
      <vt:lpstr>Our wellbeing goal</vt:lpstr>
      <vt:lpstr>A Working Definition</vt:lpstr>
      <vt:lpstr>PowerPoint Presentation</vt:lpstr>
      <vt:lpstr>The Plant Metaphor</vt:lpstr>
      <vt:lpstr>Our wellbeing ecosystem</vt:lpstr>
      <vt:lpstr>Our wellbeing ecosystem</vt:lpstr>
      <vt:lpstr>Our wellbeing ecosystem</vt:lpstr>
      <vt:lpstr>PowerPoint Presentation</vt:lpstr>
      <vt:lpstr>Wellbeing obstacles</vt:lpstr>
      <vt:lpstr>Quote</vt:lpstr>
      <vt:lpstr>Wellbeing Ecosystem</vt:lpstr>
      <vt:lpstr>Rooted Routines practice</vt:lpstr>
      <vt:lpstr>Grounded Beginnings</vt:lpstr>
      <vt:lpstr>Nurturing Action</vt:lpstr>
      <vt:lpstr>Thriving Moment</vt:lpstr>
      <vt:lpstr>Nourishing Reflection</vt:lpstr>
      <vt:lpstr>Summary</vt:lpstr>
      <vt:lpstr>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Hugo Alberts</dc:creator>
  <cp:lastModifiedBy>Joanie Scheepers</cp:lastModifiedBy>
  <cp:revision>370</cp:revision>
  <cp:lastPrinted>2017-03-28T11:05:42Z</cp:lastPrinted>
  <dcterms:created xsi:type="dcterms:W3CDTF">2017-03-10T10:40:59Z</dcterms:created>
  <dcterms:modified xsi:type="dcterms:W3CDTF">2025-02-28T08:00:39Z</dcterms:modified>
</cp:coreProperties>
</file>